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64" r:id="rId5"/>
    <p:sldId id="274" r:id="rId6"/>
    <p:sldId id="270" r:id="rId7"/>
    <p:sldId id="273" r:id="rId8"/>
    <p:sldId id="268" r:id="rId9"/>
    <p:sldId id="271" r:id="rId10"/>
    <p:sldId id="275" r:id="rId11"/>
    <p:sldId id="276" r:id="rId12"/>
    <p:sldId id="272" r:id="rId13"/>
    <p:sldId id="280" r:id="rId14"/>
    <p:sldId id="281" r:id="rId15"/>
    <p:sldId id="278" r:id="rId16"/>
    <p:sldId id="279" r:id="rId17"/>
    <p:sldId id="260" r:id="rId18"/>
    <p:sldId id="315" r:id="rId19"/>
    <p:sldId id="316" r:id="rId20"/>
    <p:sldId id="277" r:id="rId21"/>
    <p:sldId id="285" r:id="rId22"/>
    <p:sldId id="284" r:id="rId23"/>
    <p:sldId id="283" r:id="rId24"/>
    <p:sldId id="282" r:id="rId25"/>
    <p:sldId id="289" r:id="rId26"/>
    <p:sldId id="288" r:id="rId27"/>
    <p:sldId id="287" r:id="rId28"/>
    <p:sldId id="290" r:id="rId29"/>
    <p:sldId id="291" r:id="rId30"/>
    <p:sldId id="292" r:id="rId31"/>
    <p:sldId id="293" r:id="rId32"/>
    <p:sldId id="294" r:id="rId33"/>
    <p:sldId id="298" r:id="rId34"/>
    <p:sldId id="295" r:id="rId35"/>
    <p:sldId id="296" r:id="rId36"/>
    <p:sldId id="297" r:id="rId37"/>
    <p:sldId id="263" r:id="rId38"/>
    <p:sldId id="266" r:id="rId39"/>
    <p:sldId id="320" r:id="rId40"/>
    <p:sldId id="309" r:id="rId41"/>
    <p:sldId id="327" r:id="rId42"/>
    <p:sldId id="321" r:id="rId43"/>
    <p:sldId id="322" r:id="rId44"/>
    <p:sldId id="306" r:id="rId45"/>
    <p:sldId id="318" r:id="rId46"/>
    <p:sldId id="307" r:id="rId47"/>
    <p:sldId id="305" r:id="rId48"/>
    <p:sldId id="308" r:id="rId49"/>
    <p:sldId id="319" r:id="rId50"/>
    <p:sldId id="323" r:id="rId51"/>
    <p:sldId id="324" r:id="rId52"/>
    <p:sldId id="325" r:id="rId53"/>
    <p:sldId id="326" r:id="rId54"/>
    <p:sldId id="304" r:id="rId55"/>
    <p:sldId id="262" r:id="rId56"/>
    <p:sldId id="317" r:id="rId57"/>
    <p:sldId id="267" r:id="rId58"/>
    <p:sldId id="314" r:id="rId59"/>
    <p:sldId id="313" r:id="rId60"/>
    <p:sldId id="312" r:id="rId61"/>
    <p:sldId id="311" r:id="rId62"/>
    <p:sldId id="258" r:id="rId63"/>
    <p:sldId id="259" r:id="rId64"/>
    <p:sldId id="310" r:id="rId65"/>
    <p:sldId id="299" r:id="rId66"/>
    <p:sldId id="302" r:id="rId67"/>
    <p:sldId id="301" r:id="rId68"/>
    <p:sldId id="300" r:id="rId6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z rogami zaokrąglonymi po przekątnej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ytuł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0" name="Symbol zastępczy daty 9"/>
          <p:cNvSpPr>
            <a:spLocks noGrp="1"/>
          </p:cNvSpPr>
          <p:nvPr>
            <p:ph type="dt" sz="half" idx="10"/>
          </p:nvPr>
        </p:nvSpPr>
        <p:spPr>
          <a:xfrm>
            <a:off x="5562600" y="6509004"/>
            <a:ext cx="3002280" cy="274320"/>
          </a:xfrm>
        </p:spPr>
        <p:txBody>
          <a:bodyPr vert="horz" rtlCol="0"/>
          <a:lstStyle>
            <a:extLst/>
          </a:lstStyle>
          <a:p>
            <a:fld id="{E2FFF116-B6D5-4B1E-9EE7-57928DCAC3F2}" type="datetimeFigureOut">
              <a:rPr lang="pl-PL" smtClean="0"/>
              <a:pPr/>
              <a:t>2014-12-19</a:t>
            </a:fld>
            <a:endParaRPr lang="pl-PL"/>
          </a:p>
        </p:txBody>
      </p:sp>
      <p:sp>
        <p:nvSpPr>
          <p:cNvPr id="11" name="Symbol zastępczy numeru slajdu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3DFC3C9-F719-476F-BCEE-9212D35CEEEC}" type="slidenum">
              <a:rPr lang="pl-PL" smtClean="0"/>
              <a:pPr/>
              <a:t>‹#›</a:t>
            </a:fld>
            <a:endParaRPr lang="pl-PL"/>
          </a:p>
        </p:txBody>
      </p:sp>
      <p:sp>
        <p:nvSpPr>
          <p:cNvPr id="12" name="Symbol zastępczy stopki 11"/>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2FFF116-B6D5-4B1E-9EE7-57928DCAC3F2}" type="datetimeFigureOut">
              <a:rPr lang="pl-PL" smtClean="0"/>
              <a:pPr/>
              <a:t>2014-12-19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93DFC3C9-F719-476F-BCEE-9212D35CEEE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lvl1pPr algn="l">
              <a:defRPr/>
            </a:lvl1pPr>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2FFF116-B6D5-4B1E-9EE7-57928DCAC3F2}" type="datetimeFigureOut">
              <a:rPr lang="pl-PL" smtClean="0"/>
              <a:pPr/>
              <a:t>2014-12-19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93DFC3C9-F719-476F-BCEE-9212D35CEEE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2FFF116-B6D5-4B1E-9EE7-57928DCAC3F2}" type="datetimeFigureOut">
              <a:rPr lang="pl-PL" smtClean="0"/>
              <a:pPr/>
              <a:t>2014-12-19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93DFC3C9-F719-476F-BCEE-9212D35CEEE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7" name="Prostokąt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a:xfrm>
            <a:off x="5562600" y="6513670"/>
            <a:ext cx="3002280" cy="274320"/>
          </a:xfrm>
        </p:spPr>
        <p:txBody>
          <a:bodyPr vert="horz" rtlCol="0"/>
          <a:lstStyle>
            <a:extLst/>
          </a:lstStyle>
          <a:p>
            <a:fld id="{E2FFF116-B6D5-4B1E-9EE7-57928DCAC3F2}" type="datetimeFigureOut">
              <a:rPr lang="pl-PL" smtClean="0"/>
              <a:pPr/>
              <a:t>2014-12-19</a:t>
            </a:fld>
            <a:endParaRPr lang="pl-PL"/>
          </a:p>
        </p:txBody>
      </p:sp>
      <p:sp>
        <p:nvSpPr>
          <p:cNvPr id="9" name="Symbol zastępczy numeru slajdu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3DFC3C9-F719-476F-BCEE-9212D35CEEEC}" type="slidenum">
              <a:rPr lang="pl-PL" smtClean="0"/>
              <a:pPr/>
              <a:t>‹#›</a:t>
            </a:fld>
            <a:endParaRPr lang="pl-PL"/>
          </a:p>
        </p:txBody>
      </p:sp>
      <p:sp>
        <p:nvSpPr>
          <p:cNvPr id="10" name="Symbol zastępczy stopki 9"/>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E2FFF116-B6D5-4B1E-9EE7-57928DCAC3F2}" type="datetimeFigureOut">
              <a:rPr lang="pl-PL" smtClean="0"/>
              <a:pPr/>
              <a:t>2014-12-19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a:xfrm>
            <a:off x="8641080" y="6514568"/>
            <a:ext cx="464288" cy="274320"/>
          </a:xfrm>
        </p:spPr>
        <p:txBody>
          <a:bodyPr/>
          <a:lstStyle>
            <a:extLst/>
          </a:lstStyle>
          <a:p>
            <a:fld id="{93DFC3C9-F719-476F-BCEE-9212D35CEEEC}" type="slidenum">
              <a:rPr lang="pl-PL" smtClean="0"/>
              <a:pPr/>
              <a:t>‹#›</a:t>
            </a:fld>
            <a:endParaRPr lang="pl-PL"/>
          </a:p>
        </p:txBody>
      </p:sp>
      <p:sp>
        <p:nvSpPr>
          <p:cNvPr id="10" name="Prostokąt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Prostokąt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Prostokąt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ytuł 1"/>
          <p:cNvSpPr>
            <a:spLocks noGrp="1"/>
          </p:cNvSpPr>
          <p:nvPr>
            <p:ph type="title"/>
          </p:nvPr>
        </p:nvSpPr>
        <p:spPr>
          <a:xfrm>
            <a:off x="457200" y="251948"/>
            <a:ext cx="8229600"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E2FFF116-B6D5-4B1E-9EE7-57928DCAC3F2}" type="datetimeFigureOut">
              <a:rPr lang="pl-PL" smtClean="0"/>
              <a:pPr/>
              <a:t>2014-12-19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a:xfrm>
            <a:off x="8641080" y="6514568"/>
            <a:ext cx="464288" cy="274320"/>
          </a:xfrm>
        </p:spPr>
        <p:txBody>
          <a:bodyPr/>
          <a:lstStyle>
            <a:extLst/>
          </a:lstStyle>
          <a:p>
            <a:fld id="{93DFC3C9-F719-476F-BCEE-9212D35CEEE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218"/>
            <a:ext cx="8229600"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E2FFF116-B6D5-4B1E-9EE7-57928DCAC3F2}" type="datetimeFigureOut">
              <a:rPr lang="pl-PL" smtClean="0"/>
              <a:pPr/>
              <a:t>2014-12-19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93DFC3C9-F719-476F-BCEE-9212D35CEEEC}" type="slidenum">
              <a:rPr lang="pl-PL" smtClean="0"/>
              <a:pPr/>
              <a:t>‹#›</a:t>
            </a:fld>
            <a:endParaRPr lang="pl-PL"/>
          </a:p>
        </p:txBody>
      </p:sp>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E2FFF116-B6D5-4B1E-9EE7-57928DCAC3F2}" type="datetimeFigureOut">
              <a:rPr lang="pl-PL" smtClean="0"/>
              <a:pPr/>
              <a:t>2014-12-19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93DFC3C9-F719-476F-BCEE-9212D35CEEE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8" name="Prostokąt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963136" y="304800"/>
            <a:ext cx="3931920" cy="762000"/>
          </a:xfrm>
        </p:spPr>
        <p:txBody>
          <a:bodyPr anchor="b"/>
          <a:lstStyle>
            <a:lvl1pPr marL="0" algn="r">
              <a:buNone/>
              <a:defRPr sz="2000" b="1"/>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9" name="Symbol zastępczy daty 8"/>
          <p:cNvSpPr>
            <a:spLocks noGrp="1"/>
          </p:cNvSpPr>
          <p:nvPr>
            <p:ph type="dt" sz="half" idx="10"/>
          </p:nvPr>
        </p:nvSpPr>
        <p:spPr>
          <a:xfrm>
            <a:off x="5562600" y="6513670"/>
            <a:ext cx="3002280" cy="274320"/>
          </a:xfrm>
        </p:spPr>
        <p:txBody>
          <a:bodyPr vert="horz" rtlCol="0"/>
          <a:lstStyle>
            <a:extLst/>
          </a:lstStyle>
          <a:p>
            <a:fld id="{E2FFF116-B6D5-4B1E-9EE7-57928DCAC3F2}" type="datetimeFigureOut">
              <a:rPr lang="pl-PL" smtClean="0"/>
              <a:pPr/>
              <a:t>2014-12-19</a:t>
            </a:fld>
            <a:endParaRPr lang="pl-PL"/>
          </a:p>
        </p:txBody>
      </p:sp>
      <p:sp>
        <p:nvSpPr>
          <p:cNvPr id="10" name="Symbol zastępczy numeru slajdu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3DFC3C9-F719-476F-BCEE-9212D35CEEEC}" type="slidenum">
              <a:rPr lang="pl-PL" smtClean="0"/>
              <a:pPr/>
              <a:t>‹#›</a:t>
            </a:fld>
            <a:endParaRPr lang="pl-PL"/>
          </a:p>
        </p:txBody>
      </p:sp>
      <p:sp>
        <p:nvSpPr>
          <p:cNvPr id="11" name="Symbol zastępczy stopki 10"/>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040443" y="4724400"/>
            <a:ext cx="5486400" cy="664536"/>
          </a:xfrm>
        </p:spPr>
        <p:txBody>
          <a:bodyPr anchor="b"/>
          <a:lstStyle>
            <a:lvl1pPr marL="0" algn="r">
              <a:buNone/>
              <a:defRPr sz="2000" b="1"/>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13" name="Symbol zastępczy obrazu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8" name="Symbol zastępczy daty 7"/>
          <p:cNvSpPr>
            <a:spLocks noGrp="1"/>
          </p:cNvSpPr>
          <p:nvPr>
            <p:ph type="dt" sz="half" idx="10"/>
          </p:nvPr>
        </p:nvSpPr>
        <p:spPr>
          <a:xfrm>
            <a:off x="5562600" y="6509004"/>
            <a:ext cx="3002280" cy="274320"/>
          </a:xfrm>
        </p:spPr>
        <p:txBody>
          <a:bodyPr vert="horz" rtlCol="0"/>
          <a:lstStyle>
            <a:extLst/>
          </a:lstStyle>
          <a:p>
            <a:fld id="{E2FFF116-B6D5-4B1E-9EE7-57928DCAC3F2}" type="datetimeFigureOut">
              <a:rPr lang="pl-PL" smtClean="0"/>
              <a:pPr/>
              <a:t>2014-12-19</a:t>
            </a:fld>
            <a:endParaRPr lang="pl-PL"/>
          </a:p>
        </p:txBody>
      </p:sp>
      <p:sp>
        <p:nvSpPr>
          <p:cNvPr id="9" name="Symbol zastępczy numeru slajdu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3DFC3C9-F719-476F-BCEE-9212D35CEEEC}" type="slidenum">
              <a:rPr lang="pl-PL" smtClean="0"/>
              <a:pPr/>
              <a:t>‹#›</a:t>
            </a:fld>
            <a:endParaRPr lang="pl-PL"/>
          </a:p>
        </p:txBody>
      </p:sp>
      <p:sp>
        <p:nvSpPr>
          <p:cNvPr id="10" name="Symbol zastępczy stopki 9"/>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rostokąt z rogami zaokrąglonymi po przekątnej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stopki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pl-PL"/>
          </a:p>
        </p:txBody>
      </p:sp>
      <p:sp>
        <p:nvSpPr>
          <p:cNvPr id="14" name="Symbol zastępczy daty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2FFF116-B6D5-4B1E-9EE7-57928DCAC3F2}" type="datetimeFigureOut">
              <a:rPr lang="pl-PL" smtClean="0"/>
              <a:pPr/>
              <a:t>2014-12-19</a:t>
            </a:fld>
            <a:endParaRPr lang="pl-PL"/>
          </a:p>
        </p:txBody>
      </p:sp>
      <p:sp>
        <p:nvSpPr>
          <p:cNvPr id="23" name="Symbol zastępczy numeru slajdu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3DFC3C9-F719-476F-BCEE-9212D35CEEEC}" type="slidenum">
              <a:rPr lang="pl-PL" smtClean="0"/>
              <a:pPr/>
              <a:t>‹#›</a:t>
            </a:fld>
            <a:endParaRPr lang="pl-PL"/>
          </a:p>
        </p:txBody>
      </p:sp>
      <p:sp>
        <p:nvSpPr>
          <p:cNvPr id="22" name="Symbol zastępczy tytuł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ctr"/>
            <a:r>
              <a:rPr lang="pl-PL" dirty="0" smtClean="0">
                <a:latin typeface="Arial Black" pitchFamily="34" charset="0"/>
              </a:rPr>
              <a:t>Przygotowywanie zwierząt do wystaw</a:t>
            </a:r>
            <a:endParaRPr lang="pl-PL" dirty="0">
              <a:latin typeface="Arial Black" pitchFamily="34" charset="0"/>
            </a:endParaRPr>
          </a:p>
        </p:txBody>
      </p:sp>
      <p:sp>
        <p:nvSpPr>
          <p:cNvPr id="3" name="Podtytuł 2"/>
          <p:cNvSpPr>
            <a:spLocks noGrp="1"/>
          </p:cNvSpPr>
          <p:nvPr>
            <p:ph type="subTitle" idx="1"/>
          </p:nvPr>
        </p:nvSpPr>
        <p:spPr/>
        <p:txBody>
          <a:bodyPr/>
          <a:lstStyle/>
          <a:p>
            <a:r>
              <a:rPr lang="pl-PL" dirty="0" smtClean="0">
                <a:latin typeface="Arial Black" pitchFamily="34" charset="0"/>
              </a:rPr>
              <a:t>Zajęcia finansowane z Kapitału Ludzkiego 9.2</a:t>
            </a:r>
            <a:endParaRPr lang="pl-PL"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11560" y="1988840"/>
            <a:ext cx="8136904" cy="4278094"/>
          </a:xfrm>
          <a:prstGeom prst="rect">
            <a:avLst/>
          </a:prstGeom>
          <a:noFill/>
        </p:spPr>
        <p:txBody>
          <a:bodyPr wrap="square" rtlCol="0">
            <a:spAutoFit/>
          </a:bodyPr>
          <a:lstStyle/>
          <a:p>
            <a:r>
              <a:rPr lang="pl-PL" sz="1600" b="1" dirty="0" smtClean="0">
                <a:latin typeface="Arial Black" pitchFamily="34" charset="0"/>
              </a:rPr>
              <a:t>Okrywa włosowa</a:t>
            </a:r>
            <a:br>
              <a:rPr lang="pl-PL" sz="1600" b="1" dirty="0" smtClean="0">
                <a:latin typeface="Arial Black" pitchFamily="34" charset="0"/>
              </a:rPr>
            </a:br>
            <a:r>
              <a:rPr lang="pl-PL" sz="1600" dirty="0" smtClean="0">
                <a:latin typeface="Arial Black" pitchFamily="34" charset="0"/>
              </a:rPr>
              <a:t/>
            </a:r>
            <a:br>
              <a:rPr lang="pl-PL" sz="1600" dirty="0" smtClean="0">
                <a:latin typeface="Arial Black" pitchFamily="34" charset="0"/>
              </a:rPr>
            </a:br>
            <a:r>
              <a:rPr lang="pl-PL" sz="1600" dirty="0" smtClean="0">
                <a:latin typeface="Arial Black" pitchFamily="34" charset="0"/>
              </a:rPr>
              <a:t>Zaczynamy przygotowania od pracy nad okrywą włosową królika, mniej więcej na 2-3 miesiące przed wystawą, w zależności od potrzeby. </a:t>
            </a:r>
          </a:p>
          <a:p>
            <a:endParaRPr lang="pl-PL" sz="1600" dirty="0" smtClean="0">
              <a:latin typeface="Arial Black" pitchFamily="34" charset="0"/>
            </a:endParaRPr>
          </a:p>
          <a:p>
            <a:r>
              <a:rPr lang="pl-PL" sz="1600" dirty="0" smtClean="0">
                <a:latin typeface="Arial Black" pitchFamily="34" charset="0"/>
              </a:rPr>
              <a:t>W tym celu zaczynamy oględziny okrywy włosowej królika od ogólnego obejrzenia włosów. Zwracamy uwagę na strukturę włosa, czy jest odpowiednio gęsty   i sprężysty, czy w okrywie nie ma jakiś większych braków czy też przerzedzeń. </a:t>
            </a:r>
          </a:p>
          <a:p>
            <a:endParaRPr lang="pl-PL" sz="1600" dirty="0" smtClean="0">
              <a:latin typeface="Arial Black" pitchFamily="34" charset="0"/>
            </a:endParaRPr>
          </a:p>
          <a:p>
            <a:endParaRPr lang="pl-PL" sz="1600" dirty="0" smtClean="0">
              <a:latin typeface="Arial Black" pitchFamily="34" charset="0"/>
            </a:endParaRPr>
          </a:p>
          <a:p>
            <a:endParaRPr lang="pl-PL" sz="1600" dirty="0" smtClean="0">
              <a:latin typeface="Arial Black" pitchFamily="34" charset="0"/>
            </a:endParaRPr>
          </a:p>
          <a:p>
            <a:endParaRPr lang="pl-PL" sz="1600" dirty="0" smtClean="0">
              <a:latin typeface="Arial Black" pitchFamily="34" charset="0"/>
            </a:endParaRPr>
          </a:p>
          <a:p>
            <a:r>
              <a:rPr lang="pl-PL" sz="1600" dirty="0" smtClean="0">
                <a:latin typeface="Arial Black" pitchFamily="34" charset="0"/>
              </a:rPr>
              <a:t>W pierwszej kolejności wyczesujemy „martwe, </a:t>
            </a:r>
            <a:r>
              <a:rPr lang="pl-PL" sz="1600" dirty="0" err="1" smtClean="0">
                <a:latin typeface="Arial Black" pitchFamily="34" charset="0"/>
              </a:rPr>
              <a:t>wylinkowe</a:t>
            </a:r>
            <a:r>
              <a:rPr lang="pl-PL" sz="1600" dirty="0" smtClean="0">
                <a:latin typeface="Arial Black" pitchFamily="34" charset="0"/>
              </a:rPr>
              <a:t> włosy” poprawiając tym samym wygląd okrywy zwierzęcia. Oczywiście nie możemy czesać królika zbyt nachalnie by nie pozostawić „braków” w okrywie włosowej. </a:t>
            </a:r>
            <a:endParaRPr lang="pl-PL" sz="1600" dirty="0">
              <a:latin typeface="Arial Black" pitchFamily="34" charset="0"/>
            </a:endParaRPr>
          </a:p>
        </p:txBody>
      </p:sp>
      <p:sp>
        <p:nvSpPr>
          <p:cNvPr id="4" name="pole tekstowe 3"/>
          <p:cNvSpPr txBox="1"/>
          <p:nvPr/>
        </p:nvSpPr>
        <p:spPr>
          <a:xfrm>
            <a:off x="827584" y="764704"/>
            <a:ext cx="7344816" cy="523220"/>
          </a:xfrm>
          <a:prstGeom prst="rect">
            <a:avLst/>
          </a:prstGeom>
          <a:noFill/>
        </p:spPr>
        <p:txBody>
          <a:bodyPr wrap="square" rtlCol="0">
            <a:spAutoFit/>
          </a:bodyPr>
          <a:lstStyle/>
          <a:p>
            <a:pPr algn="ctr"/>
            <a:r>
              <a:rPr lang="pl-PL" sz="2800" dirty="0" smtClean="0">
                <a:latin typeface="Arial Black" pitchFamily="34" charset="0"/>
              </a:rPr>
              <a:t>Przygotowanie królików do wystawy</a:t>
            </a:r>
            <a:endParaRPr lang="pl-PL" sz="2800" dirty="0">
              <a:latin typeface="Arial Black" pitchFamily="34" charset="0"/>
            </a:endParaRPr>
          </a:p>
        </p:txBody>
      </p:sp>
      <p:pic>
        <p:nvPicPr>
          <p:cNvPr id="32770" name="Picture 2" descr="http://krolikipodkarpacie.cba.pl/images/P2110281.JPG"/>
          <p:cNvPicPr>
            <a:picLocks noChangeAspect="1" noChangeArrowheads="1"/>
          </p:cNvPicPr>
          <p:nvPr/>
        </p:nvPicPr>
        <p:blipFill>
          <a:blip r:embed="rId2" cstate="print"/>
          <a:srcRect/>
          <a:stretch>
            <a:fillRect/>
          </a:stretch>
        </p:blipFill>
        <p:spPr bwMode="auto">
          <a:xfrm>
            <a:off x="5652120" y="0"/>
            <a:ext cx="3171825" cy="23907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11560" y="1988840"/>
            <a:ext cx="8136904" cy="4247317"/>
          </a:xfrm>
          <a:prstGeom prst="rect">
            <a:avLst/>
          </a:prstGeom>
          <a:noFill/>
        </p:spPr>
        <p:txBody>
          <a:bodyPr wrap="square" rtlCol="0">
            <a:spAutoFit/>
          </a:bodyPr>
          <a:lstStyle/>
          <a:p>
            <a:r>
              <a:rPr lang="pl-PL" dirty="0" smtClean="0">
                <a:latin typeface="Arial Black" pitchFamily="34" charset="0"/>
              </a:rPr>
              <a:t>Przygotowanie okrywy włosowej jest procesem długofalowym tzn. rozłożonym w czasie. </a:t>
            </a:r>
          </a:p>
          <a:p>
            <a:endParaRPr lang="pl-PL" dirty="0" smtClean="0">
              <a:latin typeface="Arial Black" pitchFamily="34" charset="0"/>
            </a:endParaRPr>
          </a:p>
          <a:p>
            <a:r>
              <a:rPr lang="pl-PL" dirty="0" smtClean="0">
                <a:latin typeface="Arial Black" pitchFamily="34" charset="0"/>
              </a:rPr>
              <a:t>Czynność tą wykonuje 1-2 razy w tygodniu, w zależności od potrzeby. Podczas czesania musimy zwrócić baczną uwagę na zad królika, ponieważ jest to miejsce, w którym bardzo często mogą powstawać swego rodzaju spilśnienia, </a:t>
            </a:r>
            <a:r>
              <a:rPr lang="pl-PL" dirty="0" err="1" smtClean="0">
                <a:latin typeface="Arial Black" pitchFamily="34" charset="0"/>
              </a:rPr>
              <a:t>zafilcowania</a:t>
            </a:r>
            <a:r>
              <a:rPr lang="pl-PL" dirty="0" smtClean="0">
                <a:latin typeface="Arial Black" pitchFamily="34" charset="0"/>
              </a:rPr>
              <a:t>, kołtuny, które nie wyglądają zbyt estetycznie. </a:t>
            </a:r>
          </a:p>
          <a:p>
            <a:endParaRPr lang="pl-PL" dirty="0" smtClean="0">
              <a:latin typeface="Arial Black" pitchFamily="34" charset="0"/>
            </a:endParaRPr>
          </a:p>
          <a:p>
            <a:r>
              <a:rPr lang="pl-PL" dirty="0" smtClean="0">
                <a:latin typeface="Arial Black" pitchFamily="34" charset="0"/>
              </a:rPr>
              <a:t>Tego typu „odchylenia” w wyglądzie okrywy włosowej staramy się powoli rozczesywać, jeżeli kołtuny są nieco większe i bardziej zbite staramy się powoli usuwać je palcami, wyskubując je po prostu z okrywy. Musimy jednak pamiętać, że tej czynności nie możemy wykonać zaraz przed wystawą by nie pozostawić braków w okrywie włosowej. </a:t>
            </a:r>
            <a:endParaRPr lang="pl-PL" dirty="0">
              <a:latin typeface="Arial Black" pitchFamily="34" charset="0"/>
            </a:endParaRPr>
          </a:p>
        </p:txBody>
      </p:sp>
      <p:sp>
        <p:nvSpPr>
          <p:cNvPr id="4" name="pole tekstowe 3"/>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Przygotowanie królików do wystawy</a:t>
            </a:r>
            <a:endParaRPr lang="pl-PL" sz="2800" dirty="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611560" y="1628800"/>
            <a:ext cx="7560840" cy="2862322"/>
          </a:xfrm>
          <a:prstGeom prst="rect">
            <a:avLst/>
          </a:prstGeom>
          <a:noFill/>
        </p:spPr>
        <p:txBody>
          <a:bodyPr wrap="square" rtlCol="0">
            <a:spAutoFit/>
          </a:bodyPr>
          <a:lstStyle/>
          <a:p>
            <a:r>
              <a:rPr lang="pl-PL" b="1" dirty="0" smtClean="0">
                <a:latin typeface="Arial Black" pitchFamily="34" charset="0"/>
              </a:rPr>
              <a:t>Pazurki</a:t>
            </a:r>
            <a:r>
              <a:rPr lang="pl-PL" dirty="0" smtClean="0">
                <a:latin typeface="Arial Black" pitchFamily="34" charset="0"/>
              </a:rPr>
              <a:t/>
            </a:r>
            <a:br>
              <a:rPr lang="pl-PL" dirty="0" smtClean="0">
                <a:latin typeface="Arial Black" pitchFamily="34" charset="0"/>
              </a:rPr>
            </a:br>
            <a:r>
              <a:rPr lang="pl-PL" dirty="0" smtClean="0">
                <a:latin typeface="Arial Black" pitchFamily="34" charset="0"/>
              </a:rPr>
              <a:t/>
            </a:r>
            <a:br>
              <a:rPr lang="pl-PL" dirty="0" smtClean="0">
                <a:latin typeface="Arial Black" pitchFamily="34" charset="0"/>
              </a:rPr>
            </a:br>
            <a:r>
              <a:rPr lang="pl-PL" dirty="0" smtClean="0">
                <a:latin typeface="Arial Black" pitchFamily="34" charset="0"/>
              </a:rPr>
              <a:t>Pazurki obcinamy średnio na 10-14 dni przed wystawą by nie były długie, ostre, a jednocześnie wyglądały naturalnie (oczywiście królikom, które nie są wystawiane też przycinamy pazurki). </a:t>
            </a:r>
          </a:p>
          <a:p>
            <a:endParaRPr lang="pl-PL" dirty="0" smtClean="0">
              <a:latin typeface="Arial Black" pitchFamily="34" charset="0"/>
            </a:endParaRPr>
          </a:p>
          <a:p>
            <a:r>
              <a:rPr lang="pl-PL" dirty="0" smtClean="0">
                <a:latin typeface="Arial Black" pitchFamily="34" charset="0"/>
              </a:rPr>
              <a:t>Zwracamy tutaj również uwagę na wygląd pazurków, czy któryś z paznokci nie jest złamany, a także czy na którymś z palców pazurka nie brakuje. Przed zabiegiem należy </a:t>
            </a:r>
            <a:endParaRPr lang="pl-PL" dirty="0">
              <a:latin typeface="Arial Black" pitchFamily="34" charset="0"/>
            </a:endParaRPr>
          </a:p>
        </p:txBody>
      </p:sp>
      <p:pic>
        <p:nvPicPr>
          <p:cNvPr id="1028" name="Picture 4" descr="http://krolikipodkarpacie.cba.pl/images/P2110291.JPG"/>
          <p:cNvPicPr>
            <a:picLocks noChangeAspect="1" noChangeArrowheads="1"/>
          </p:cNvPicPr>
          <p:nvPr/>
        </p:nvPicPr>
        <p:blipFill>
          <a:blip r:embed="rId2" cstate="print"/>
          <a:srcRect/>
          <a:stretch>
            <a:fillRect/>
          </a:stretch>
        </p:blipFill>
        <p:spPr bwMode="auto">
          <a:xfrm>
            <a:off x="6032816" y="4725144"/>
            <a:ext cx="2503097" cy="1886719"/>
          </a:xfrm>
          <a:prstGeom prst="rect">
            <a:avLst/>
          </a:prstGeom>
          <a:noFill/>
        </p:spPr>
      </p:pic>
      <p:pic>
        <p:nvPicPr>
          <p:cNvPr id="1030" name="Picture 6" descr="http://img43.imageshack.us/img43/1592/p2110298.jpg"/>
          <p:cNvPicPr>
            <a:picLocks noChangeAspect="1" noChangeArrowheads="1"/>
          </p:cNvPicPr>
          <p:nvPr/>
        </p:nvPicPr>
        <p:blipFill>
          <a:blip r:embed="rId3" cstate="print"/>
          <a:srcRect/>
          <a:stretch>
            <a:fillRect/>
          </a:stretch>
        </p:blipFill>
        <p:spPr bwMode="auto">
          <a:xfrm>
            <a:off x="2627784" y="4725144"/>
            <a:ext cx="2381250" cy="1790701"/>
          </a:xfrm>
          <a:prstGeom prst="rect">
            <a:avLst/>
          </a:prstGeom>
          <a:noFill/>
        </p:spPr>
      </p:pic>
      <p:sp>
        <p:nvSpPr>
          <p:cNvPr id="11" name="pole tekstowe 10"/>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Przygotowanie królików do wystawy</a:t>
            </a:r>
            <a:endParaRPr lang="pl-PL" sz="2800"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55576" y="1844824"/>
            <a:ext cx="7272808" cy="3139321"/>
          </a:xfrm>
          <a:prstGeom prst="rect">
            <a:avLst/>
          </a:prstGeom>
          <a:noFill/>
        </p:spPr>
        <p:txBody>
          <a:bodyPr wrap="square" rtlCol="0">
            <a:spAutoFit/>
          </a:bodyPr>
          <a:lstStyle/>
          <a:p>
            <a:r>
              <a:rPr lang="pl-PL" dirty="0" smtClean="0">
                <a:latin typeface="Arial Black" pitchFamily="34" charset="0"/>
              </a:rPr>
              <a:t>Pazurki jak i łapy królika nie mogą być zabrudzone przylegającymi odchodami itd. Jeżeli zauważymy, że są zabrudzone musimy je oczyścić.</a:t>
            </a:r>
          </a:p>
          <a:p>
            <a:endParaRPr lang="pl-PL" dirty="0" smtClean="0">
              <a:latin typeface="Arial Black" pitchFamily="34" charset="0"/>
            </a:endParaRPr>
          </a:p>
          <a:p>
            <a:r>
              <a:rPr lang="pl-PL" b="1" dirty="0" smtClean="0">
                <a:latin typeface="Arial Black" pitchFamily="34" charset="0"/>
              </a:rPr>
              <a:t>Uszy</a:t>
            </a:r>
            <a:r>
              <a:rPr lang="pl-PL" dirty="0" smtClean="0">
                <a:latin typeface="Arial Black" pitchFamily="34" charset="0"/>
              </a:rPr>
              <a:t/>
            </a:r>
            <a:br>
              <a:rPr lang="pl-PL" dirty="0" smtClean="0">
                <a:latin typeface="Arial Black" pitchFamily="34" charset="0"/>
              </a:rPr>
            </a:br>
            <a:r>
              <a:rPr lang="pl-PL" dirty="0" smtClean="0">
                <a:latin typeface="Arial Black" pitchFamily="34" charset="0"/>
              </a:rPr>
              <a:t/>
            </a:r>
            <a:br>
              <a:rPr lang="pl-PL" dirty="0" smtClean="0">
                <a:latin typeface="Arial Black" pitchFamily="34" charset="0"/>
              </a:rPr>
            </a:br>
            <a:r>
              <a:rPr lang="pl-PL" dirty="0" smtClean="0">
                <a:latin typeface="Arial Black" pitchFamily="34" charset="0"/>
              </a:rPr>
              <a:t>Uszy królika powinny być dokładnie wyczyszczone z woskowiny, jakiegokolwiek brudu. Najłatwiej tą czynność wykonać za pomocą patyczków higienicznych do uszów, które posiadamy w naszych domowych apteczkach.</a:t>
            </a:r>
            <a:endParaRPr lang="pl-PL" dirty="0">
              <a:latin typeface="Arial Black" pitchFamily="34" charset="0"/>
            </a:endParaRPr>
          </a:p>
        </p:txBody>
      </p:sp>
      <p:sp>
        <p:nvSpPr>
          <p:cNvPr id="4" name="pole tekstowe 3"/>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Przygotowanie królików do wystawy</a:t>
            </a:r>
            <a:endParaRPr lang="pl-PL" sz="2800" dirty="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55576" y="1844824"/>
            <a:ext cx="7272808" cy="5724644"/>
          </a:xfrm>
          <a:prstGeom prst="rect">
            <a:avLst/>
          </a:prstGeom>
          <a:noFill/>
        </p:spPr>
        <p:txBody>
          <a:bodyPr wrap="square" rtlCol="0">
            <a:spAutoFit/>
          </a:bodyPr>
          <a:lstStyle/>
          <a:p>
            <a:r>
              <a:rPr lang="pl-PL" dirty="0" smtClean="0">
                <a:latin typeface="Arial Black" pitchFamily="34" charset="0"/>
              </a:rPr>
              <a:t>Szczepienia ochronne</a:t>
            </a:r>
          </a:p>
          <a:p>
            <a:endParaRPr lang="pl-PL" dirty="0" smtClean="0">
              <a:latin typeface="Arial Black" pitchFamily="34" charset="0"/>
            </a:endParaRPr>
          </a:p>
          <a:p>
            <a:r>
              <a:rPr lang="pl-PL" dirty="0" smtClean="0">
                <a:latin typeface="Arial Black" pitchFamily="34" charset="0"/>
              </a:rPr>
              <a:t>Przed wystawą powinniśmy nasze króliki zabezpieczyć przed chorobami, które mogą być przenoszone przez króliki z innych hodowli.</a:t>
            </a:r>
            <a:r>
              <a:rPr lang="pl-PL" i="1" dirty="0" smtClean="0"/>
              <a:t> </a:t>
            </a:r>
          </a:p>
          <a:p>
            <a:endParaRPr lang="pl-PL" i="1" dirty="0" smtClean="0"/>
          </a:p>
          <a:p>
            <a:r>
              <a:rPr lang="pl-PL" sz="1400" i="1" dirty="0" err="1" smtClean="0">
                <a:latin typeface="Arial Black" pitchFamily="34" charset="0"/>
              </a:rPr>
              <a:t>Myksomatoza</a:t>
            </a:r>
            <a:r>
              <a:rPr lang="pl-PL" sz="1400" dirty="0" smtClean="0">
                <a:latin typeface="Arial Black" pitchFamily="34" charset="0"/>
              </a:rPr>
              <a:t>: wysoce zaraźliwa choroba wirusowa królików domowych oraz dzikich; wywołuje ją </a:t>
            </a:r>
            <a:r>
              <a:rPr lang="pl-PL" sz="1400" dirty="0" err="1" smtClean="0">
                <a:latin typeface="Arial Black" pitchFamily="34" charset="0"/>
              </a:rPr>
              <a:t>Leporipoxvirus</a:t>
            </a:r>
            <a:r>
              <a:rPr lang="pl-PL" sz="1400" dirty="0" smtClean="0">
                <a:latin typeface="Arial Black" pitchFamily="34" charset="0"/>
              </a:rPr>
              <a:t> </a:t>
            </a:r>
            <a:r>
              <a:rPr lang="pl-PL" sz="1400" dirty="0" err="1" smtClean="0">
                <a:latin typeface="Arial Black" pitchFamily="34" charset="0"/>
              </a:rPr>
              <a:t>myksomatozy</a:t>
            </a:r>
            <a:r>
              <a:rPr lang="pl-PL" sz="1400" dirty="0" smtClean="0">
                <a:latin typeface="Arial Black" pitchFamily="34" charset="0"/>
              </a:rPr>
              <a:t> (dwa </a:t>
            </a:r>
            <a:r>
              <a:rPr lang="pl-PL" sz="1400" dirty="0" err="1" smtClean="0">
                <a:latin typeface="Arial Black" pitchFamily="34" charset="0"/>
              </a:rPr>
              <a:t>subtypy</a:t>
            </a:r>
            <a:r>
              <a:rPr lang="pl-PL" sz="1400" dirty="0" smtClean="0">
                <a:latin typeface="Arial Black" pitchFamily="34" charset="0"/>
              </a:rPr>
              <a:t>). Śmiertelność dochodzi do 100%. Rezerwuar stanowią dzikie króliki; do zakażenia może dojść przez wydzieliny ciała bezpośrednio oraz dzięki wektorom (owady, pchły, roztocza).</a:t>
            </a:r>
          </a:p>
          <a:p>
            <a:endParaRPr lang="pl-PL" sz="1400" dirty="0" smtClean="0">
              <a:latin typeface="Arial Black" pitchFamily="34" charset="0"/>
            </a:endParaRPr>
          </a:p>
          <a:p>
            <a:endParaRPr lang="pl-PL" sz="1400" dirty="0" smtClean="0">
              <a:latin typeface="Arial Black" pitchFamily="34" charset="0"/>
            </a:endParaRPr>
          </a:p>
          <a:p>
            <a:r>
              <a:rPr lang="pl-PL" sz="1400" dirty="0" smtClean="0">
                <a:latin typeface="Arial Black" pitchFamily="34" charset="0"/>
              </a:rPr>
              <a:t>    </a:t>
            </a:r>
            <a:r>
              <a:rPr lang="pl-PL" sz="1400" i="1" dirty="0" smtClean="0">
                <a:latin typeface="Arial Black" pitchFamily="34" charset="0"/>
              </a:rPr>
              <a:t>Choroba krwotoczna królików (pomór królików)</a:t>
            </a:r>
            <a:r>
              <a:rPr lang="pl-PL" sz="1400" dirty="0" smtClean="0">
                <a:latin typeface="Arial Black" pitchFamily="34" charset="0"/>
              </a:rPr>
              <a:t> – również choroba wirusowa, wywołuje ją RHD – </a:t>
            </a:r>
            <a:r>
              <a:rPr lang="pl-PL" sz="1400" dirty="0" err="1" smtClean="0">
                <a:latin typeface="Arial Black" pitchFamily="34" charset="0"/>
              </a:rPr>
              <a:t>Virus</a:t>
            </a:r>
            <a:r>
              <a:rPr lang="pl-PL" sz="1400" dirty="0" smtClean="0">
                <a:latin typeface="Arial Black" pitchFamily="34" charset="0"/>
              </a:rPr>
              <a:t> z rodziny </a:t>
            </a:r>
            <a:r>
              <a:rPr lang="pl-PL" sz="1400" dirty="0" err="1" smtClean="0">
                <a:latin typeface="Arial Black" pitchFamily="34" charset="0"/>
              </a:rPr>
              <a:t>Caliciviridae</a:t>
            </a:r>
            <a:r>
              <a:rPr lang="pl-PL" sz="1400" dirty="0" smtClean="0">
                <a:latin typeface="Arial Black" pitchFamily="34" charset="0"/>
              </a:rPr>
              <a:t> (wiele </a:t>
            </a:r>
            <a:r>
              <a:rPr lang="pl-PL" sz="1400" dirty="0" err="1" smtClean="0">
                <a:latin typeface="Arial Black" pitchFamily="34" charset="0"/>
              </a:rPr>
              <a:t>serotypów</a:t>
            </a:r>
            <a:r>
              <a:rPr lang="pl-PL" sz="1400" dirty="0" smtClean="0">
                <a:latin typeface="Arial Black" pitchFamily="34" charset="0"/>
              </a:rPr>
              <a:t>). Króliki do drugiego miesiąca życia nie są podatne na zakażenie. Śmiertelność również 100%. Zakażenie poprzez wydzieliny ciała bezpośrednio oraz poprzez wektory (podobnie jak </a:t>
            </a:r>
            <a:r>
              <a:rPr lang="pl-PL" sz="1400" dirty="0" err="1" smtClean="0">
                <a:latin typeface="Arial Black" pitchFamily="34" charset="0"/>
              </a:rPr>
              <a:t>myksomatoza</a:t>
            </a:r>
            <a:r>
              <a:rPr lang="pl-PL" sz="1400" dirty="0" smtClean="0">
                <a:latin typeface="Arial Black" pitchFamily="34" charset="0"/>
              </a:rPr>
              <a:t>).</a:t>
            </a:r>
          </a:p>
          <a:p>
            <a:endParaRPr lang="pl-PL" dirty="0" smtClean="0">
              <a:latin typeface="Arial Black" pitchFamily="34" charset="0"/>
            </a:endParaRPr>
          </a:p>
          <a:p>
            <a:endParaRPr lang="pl-PL" dirty="0" smtClean="0">
              <a:latin typeface="Arial Black" pitchFamily="34" charset="0"/>
            </a:endParaRPr>
          </a:p>
          <a:p>
            <a:endParaRPr lang="pl-PL" dirty="0" smtClean="0">
              <a:latin typeface="Arial Black" pitchFamily="34" charset="0"/>
            </a:endParaRPr>
          </a:p>
          <a:p>
            <a:endParaRPr lang="pl-PL" dirty="0" smtClean="0">
              <a:latin typeface="Arial Black" pitchFamily="34" charset="0"/>
            </a:endParaRPr>
          </a:p>
          <a:p>
            <a:endParaRPr lang="pl-PL" dirty="0">
              <a:latin typeface="Arial Black" pitchFamily="34" charset="0"/>
            </a:endParaRPr>
          </a:p>
        </p:txBody>
      </p:sp>
      <p:sp>
        <p:nvSpPr>
          <p:cNvPr id="4" name="pole tekstowe 3"/>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Przygotowanie królików do wystawy</a:t>
            </a:r>
            <a:endParaRPr lang="pl-PL" sz="2800"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zwierząt futerkowych</a:t>
            </a:r>
            <a:endParaRPr lang="pl-PL" sz="2800" dirty="0">
              <a:latin typeface="Arial Black" pitchFamily="34" charset="0"/>
            </a:endParaRPr>
          </a:p>
        </p:txBody>
      </p:sp>
      <p:pic>
        <p:nvPicPr>
          <p:cNvPr id="36866" name="Picture 2" descr="http://kzhk-knr4.pl/galeria/22-03-12_fb56140e16635b0dd3b625d45ad33f74.jpg"/>
          <p:cNvPicPr>
            <a:picLocks noChangeAspect="1" noChangeArrowheads="1"/>
          </p:cNvPicPr>
          <p:nvPr/>
        </p:nvPicPr>
        <p:blipFill>
          <a:blip r:embed="rId2" cstate="print"/>
          <a:srcRect/>
          <a:stretch>
            <a:fillRect/>
          </a:stretch>
        </p:blipFill>
        <p:spPr bwMode="auto">
          <a:xfrm>
            <a:off x="3563888" y="2060848"/>
            <a:ext cx="4829175" cy="3619500"/>
          </a:xfrm>
          <a:prstGeom prst="rect">
            <a:avLst/>
          </a:prstGeom>
          <a:noFill/>
        </p:spPr>
      </p:pic>
      <p:pic>
        <p:nvPicPr>
          <p:cNvPr id="36868" name="Picture 4" descr="https://encrypted-tbn3.gstatic.com/images?q=tbn:ANd9GcRPO8TZOgD-baR35lG50G5v3L4SHxiEkjw9LkexhMc3RIANPMKL"/>
          <p:cNvPicPr>
            <a:picLocks noChangeAspect="1" noChangeArrowheads="1"/>
          </p:cNvPicPr>
          <p:nvPr/>
        </p:nvPicPr>
        <p:blipFill>
          <a:blip r:embed="rId3" cstate="print"/>
          <a:srcRect/>
          <a:stretch>
            <a:fillRect/>
          </a:stretch>
        </p:blipFill>
        <p:spPr bwMode="auto">
          <a:xfrm>
            <a:off x="611560" y="1556792"/>
            <a:ext cx="2466975" cy="18478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zwierząt futerkowych</a:t>
            </a:r>
            <a:endParaRPr lang="pl-PL" sz="2800" dirty="0">
              <a:latin typeface="Arial Black" pitchFamily="34" charset="0"/>
            </a:endParaRPr>
          </a:p>
        </p:txBody>
      </p:sp>
      <p:pic>
        <p:nvPicPr>
          <p:cNvPr id="35842" name="Picture 2" descr="http://rasowekroliki.cba.pl/imagebrowser/ib_p026_0_8.png"/>
          <p:cNvPicPr>
            <a:picLocks noChangeAspect="1" noChangeArrowheads="1"/>
          </p:cNvPicPr>
          <p:nvPr/>
        </p:nvPicPr>
        <p:blipFill>
          <a:blip r:embed="rId2" cstate="print"/>
          <a:srcRect/>
          <a:stretch>
            <a:fillRect/>
          </a:stretch>
        </p:blipFill>
        <p:spPr bwMode="auto">
          <a:xfrm>
            <a:off x="395536" y="1556792"/>
            <a:ext cx="3842953" cy="2880320"/>
          </a:xfrm>
          <a:prstGeom prst="rect">
            <a:avLst/>
          </a:prstGeom>
          <a:noFill/>
        </p:spPr>
      </p:pic>
      <p:pic>
        <p:nvPicPr>
          <p:cNvPr id="4" name="Picture 2" descr="http://pu.i.wp.pl/bloog/66582439/46303081/739620_Karty_ocen_009_big.jpg"/>
          <p:cNvPicPr>
            <a:picLocks noChangeAspect="1" noChangeArrowheads="1"/>
          </p:cNvPicPr>
          <p:nvPr/>
        </p:nvPicPr>
        <p:blipFill>
          <a:blip r:embed="rId3" cstate="print"/>
          <a:srcRect/>
          <a:stretch>
            <a:fillRect/>
          </a:stretch>
        </p:blipFill>
        <p:spPr bwMode="auto">
          <a:xfrm>
            <a:off x="5364088" y="1772816"/>
            <a:ext cx="3400945" cy="47251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zwierząt futerkowych</a:t>
            </a:r>
            <a:endParaRPr lang="pl-PL" sz="2800" dirty="0">
              <a:latin typeface="Arial Black" pitchFamily="34" charset="0"/>
            </a:endParaRPr>
          </a:p>
        </p:txBody>
      </p:sp>
      <p:pic>
        <p:nvPicPr>
          <p:cNvPr id="4" name="Obraz 3" descr="_DSC0981.JPG"/>
          <p:cNvPicPr>
            <a:picLocks noChangeAspect="1"/>
          </p:cNvPicPr>
          <p:nvPr/>
        </p:nvPicPr>
        <p:blipFill>
          <a:blip r:embed="rId2" cstate="print"/>
          <a:stretch>
            <a:fillRect/>
          </a:stretch>
        </p:blipFill>
        <p:spPr>
          <a:xfrm>
            <a:off x="2555776" y="2204864"/>
            <a:ext cx="4680417" cy="310863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zwierząt futerkowych</a:t>
            </a:r>
            <a:endParaRPr lang="pl-PL" sz="2800" dirty="0">
              <a:latin typeface="Arial Black" pitchFamily="34" charset="0"/>
            </a:endParaRPr>
          </a:p>
        </p:txBody>
      </p:sp>
      <p:pic>
        <p:nvPicPr>
          <p:cNvPr id="19458" name="Picture 2" descr="D:\NOWE ZAPISY AWARIA ADATA\WAŻNE\Dokumentacja szkoły Krok po Kroku\8. PROJEKT - KAPITAŁ LUDZKI 9.2\zAJĘCIA Z przygotowywania do wystaw\ZDJĘCIA Z WYSTAW\16.jpg"/>
          <p:cNvPicPr>
            <a:picLocks noChangeAspect="1" noChangeArrowheads="1"/>
          </p:cNvPicPr>
          <p:nvPr/>
        </p:nvPicPr>
        <p:blipFill>
          <a:blip r:embed="rId2" cstate="print"/>
          <a:srcRect/>
          <a:stretch>
            <a:fillRect/>
          </a:stretch>
        </p:blipFill>
        <p:spPr bwMode="auto">
          <a:xfrm>
            <a:off x="1259632" y="1556792"/>
            <a:ext cx="6008216" cy="45061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zwierząt futerkowych</a:t>
            </a:r>
            <a:endParaRPr lang="pl-PL" sz="2800" dirty="0">
              <a:latin typeface="Arial Black" pitchFamily="34" charset="0"/>
            </a:endParaRPr>
          </a:p>
        </p:txBody>
      </p:sp>
      <p:pic>
        <p:nvPicPr>
          <p:cNvPr id="18434" name="Picture 2" descr="D:\NOWE ZAPISY AWARIA ADATA\WAŻNE\Dokumentacja szkoły Krok po Kroku\8. PROJEKT - KAPITAŁ LUDZKI 9.2\zAJĘCIA Z przygotowywania do wystaw\ZDJĘCIA Z WYSTAW\nut_mozaikowe_biedziaka.jpg"/>
          <p:cNvPicPr>
            <a:picLocks noChangeAspect="1" noChangeArrowheads="1"/>
          </p:cNvPicPr>
          <p:nvPr/>
        </p:nvPicPr>
        <p:blipFill>
          <a:blip r:embed="rId2" cstate="print"/>
          <a:srcRect/>
          <a:stretch>
            <a:fillRect/>
          </a:stretch>
        </p:blipFill>
        <p:spPr bwMode="auto">
          <a:xfrm>
            <a:off x="2123728" y="1916832"/>
            <a:ext cx="5663951" cy="40886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836712"/>
            <a:ext cx="7272808" cy="1077218"/>
          </a:xfrm>
          <a:prstGeom prst="rect">
            <a:avLst/>
          </a:prstGeom>
          <a:noFill/>
        </p:spPr>
        <p:txBody>
          <a:bodyPr wrap="square" rtlCol="0">
            <a:spAutoFit/>
          </a:bodyPr>
          <a:lstStyle/>
          <a:p>
            <a:pPr algn="ctr"/>
            <a:r>
              <a:rPr lang="pl-PL" sz="3200" dirty="0" smtClean="0">
                <a:latin typeface="Arial Black" pitchFamily="34" charset="0"/>
              </a:rPr>
              <a:t>Historia i cele organizowania </a:t>
            </a:r>
          </a:p>
          <a:p>
            <a:pPr algn="ctr"/>
            <a:r>
              <a:rPr lang="pl-PL" sz="3200" dirty="0" smtClean="0">
                <a:latin typeface="Arial Black" pitchFamily="34" charset="0"/>
              </a:rPr>
              <a:t>wystaw zwierząt</a:t>
            </a:r>
            <a:endParaRPr lang="pl-PL" sz="3200" dirty="0">
              <a:latin typeface="Arial Black" pitchFamily="34" charset="0"/>
            </a:endParaRPr>
          </a:p>
        </p:txBody>
      </p:sp>
      <p:sp>
        <p:nvSpPr>
          <p:cNvPr id="3" name="pole tekstowe 2"/>
          <p:cNvSpPr txBox="1"/>
          <p:nvPr/>
        </p:nvSpPr>
        <p:spPr>
          <a:xfrm>
            <a:off x="1115616" y="2420888"/>
            <a:ext cx="7488832" cy="2308324"/>
          </a:xfrm>
          <a:prstGeom prst="rect">
            <a:avLst/>
          </a:prstGeom>
          <a:noFill/>
        </p:spPr>
        <p:txBody>
          <a:bodyPr wrap="square" rtlCol="0">
            <a:spAutoFit/>
          </a:bodyPr>
          <a:lstStyle/>
          <a:p>
            <a:r>
              <a:rPr lang="pl-PL" dirty="0" smtClean="0"/>
              <a:t> - polowania</a:t>
            </a:r>
          </a:p>
          <a:p>
            <a:r>
              <a:rPr lang="pl-PL" dirty="0" smtClean="0"/>
              <a:t> - wspólny wypas</a:t>
            </a:r>
          </a:p>
          <a:p>
            <a:r>
              <a:rPr lang="pl-PL" dirty="0" smtClean="0"/>
              <a:t> - targowiska</a:t>
            </a:r>
          </a:p>
          <a:p>
            <a:r>
              <a:rPr lang="pl-PL" dirty="0" smtClean="0"/>
              <a:t> - arena </a:t>
            </a:r>
            <a:r>
              <a:rPr lang="pl-PL" dirty="0" err="1" smtClean="0"/>
              <a:t>colloseum</a:t>
            </a:r>
            <a:endParaRPr lang="pl-PL" dirty="0" smtClean="0"/>
          </a:p>
          <a:p>
            <a:pPr>
              <a:buFontTx/>
              <a:buChar char="-"/>
            </a:pPr>
            <a:endParaRPr lang="pl-PL" dirty="0" smtClean="0"/>
          </a:p>
          <a:p>
            <a:pPr>
              <a:buFontTx/>
              <a:buChar char="-"/>
            </a:pPr>
            <a:endParaRPr lang="pl-PL" dirty="0" smtClean="0"/>
          </a:p>
          <a:p>
            <a:pPr>
              <a:buFontTx/>
              <a:buChar char="-"/>
            </a:pPr>
            <a:r>
              <a:rPr lang="pl-PL" dirty="0" smtClean="0"/>
              <a:t> pierwsza wystawa  - XIX  (</a:t>
            </a:r>
            <a:r>
              <a:rPr lang="pl-PL" dirty="0" err="1" smtClean="0"/>
              <a:t>Wlk</a:t>
            </a:r>
            <a:r>
              <a:rPr lang="pl-PL" dirty="0" smtClean="0"/>
              <a:t>. Brytania, Niemcy, Francja)– wystawy rolnicze, zwierzęta gospodarskie , wygląd ale i cechy użytkowe</a:t>
            </a:r>
            <a:endParaRPr lang="pl-PL" dirty="0"/>
          </a:p>
        </p:txBody>
      </p:sp>
      <p:sp>
        <p:nvSpPr>
          <p:cNvPr id="4" name="Prostokąt 3"/>
          <p:cNvSpPr/>
          <p:nvPr/>
        </p:nvSpPr>
        <p:spPr>
          <a:xfrm>
            <a:off x="3347864" y="5373216"/>
            <a:ext cx="4572000" cy="923330"/>
          </a:xfrm>
          <a:prstGeom prst="rect">
            <a:avLst/>
          </a:prstGeom>
        </p:spPr>
        <p:txBody>
          <a:bodyPr>
            <a:spAutoFit/>
          </a:bodyPr>
          <a:lstStyle/>
          <a:p>
            <a:r>
              <a:rPr lang="pl-PL" dirty="0" smtClean="0"/>
              <a:t>pierwsza wystawa psów odbyła się w 1859 roku w </a:t>
            </a:r>
            <a:r>
              <a:rPr lang="pl-PL" dirty="0" err="1" smtClean="0"/>
              <a:t>Newcastle-of-Tyne</a:t>
            </a:r>
            <a:r>
              <a:rPr lang="pl-PL" dirty="0" smtClean="0"/>
              <a:t>,  gdzie pokazano 27 seterów i 23 pointery</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psów</a:t>
            </a:r>
            <a:endParaRPr lang="pl-PL" sz="2800" dirty="0">
              <a:latin typeface="Arial Black" pitchFamily="34" charset="0"/>
            </a:endParaRPr>
          </a:p>
        </p:txBody>
      </p:sp>
      <p:sp>
        <p:nvSpPr>
          <p:cNvPr id="3" name="pole tekstowe 2"/>
          <p:cNvSpPr txBox="1"/>
          <p:nvPr/>
        </p:nvSpPr>
        <p:spPr>
          <a:xfrm>
            <a:off x="971600" y="1556792"/>
            <a:ext cx="7704856" cy="4801314"/>
          </a:xfrm>
          <a:prstGeom prst="rect">
            <a:avLst/>
          </a:prstGeom>
          <a:noFill/>
        </p:spPr>
        <p:txBody>
          <a:bodyPr wrap="square" rtlCol="0">
            <a:spAutoFit/>
          </a:bodyPr>
          <a:lstStyle/>
          <a:p>
            <a:r>
              <a:rPr lang="pl-PL" b="1" dirty="0" smtClean="0"/>
              <a:t>Wystawy psów</a:t>
            </a:r>
            <a:r>
              <a:rPr lang="pl-PL" dirty="0" smtClean="0"/>
              <a:t> organizowane są przede wszystkim, dlatego, żeby ocenić zewnętrzną budowę ciała, a także charakter i psychikę psa, oczywiście zgodnie z wzorcem danej rasy. </a:t>
            </a:r>
          </a:p>
          <a:p>
            <a:endParaRPr lang="pl-PL" dirty="0" smtClean="0"/>
          </a:p>
          <a:p>
            <a:r>
              <a:rPr lang="pl-PL" dirty="0" smtClean="0"/>
              <a:t>Organizowane są przez organizacje kynologiczne i muszą przebiegać zgodnie z regulaminem, który obowiązuje w danej organizacji. Podczas takiej prezentacji psa na wystawie pies powinien zostać zaprezentowany w specjalnie określony sposób, a także porównywany jest z innymi psami. </a:t>
            </a:r>
          </a:p>
          <a:p>
            <a:endParaRPr lang="pl-PL" dirty="0" smtClean="0"/>
          </a:p>
          <a:p>
            <a:r>
              <a:rPr lang="pl-PL" dirty="0" smtClean="0"/>
              <a:t>Psy oceniają sędziowie kynologiczni, którzy pod uwagę biorą tutaj wygląd zewnętrzny psa, czyli tak zwany </a:t>
            </a:r>
            <a:r>
              <a:rPr lang="pl-PL" b="1" dirty="0" smtClean="0"/>
              <a:t>eksterier</a:t>
            </a:r>
            <a:r>
              <a:rPr lang="pl-PL" dirty="0" smtClean="0"/>
              <a:t>, cechy psychiczne, a także posłuszeństwo wobec swojego właściciela, czyli, w jaki sposób jest ułożony dany pies. Takiemu ocenianemu psu przyznaje się określoną notę, a także możliwe jest zdobycie tytułu, który dostaje najlepszy pies z porównywanych czworonogów w danej rasie psów.</a:t>
            </a:r>
          </a:p>
          <a:p>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psów</a:t>
            </a:r>
            <a:endParaRPr lang="pl-PL" sz="2800" dirty="0">
              <a:latin typeface="Arial Black" pitchFamily="34" charset="0"/>
            </a:endParaRPr>
          </a:p>
        </p:txBody>
      </p:sp>
      <p:sp>
        <p:nvSpPr>
          <p:cNvPr id="3" name="pole tekstowe 2"/>
          <p:cNvSpPr txBox="1"/>
          <p:nvPr/>
        </p:nvSpPr>
        <p:spPr>
          <a:xfrm>
            <a:off x="971600" y="1556792"/>
            <a:ext cx="7704856" cy="2585323"/>
          </a:xfrm>
          <a:prstGeom prst="rect">
            <a:avLst/>
          </a:prstGeom>
          <a:noFill/>
        </p:spPr>
        <p:txBody>
          <a:bodyPr wrap="square" rtlCol="0">
            <a:spAutoFit/>
          </a:bodyPr>
          <a:lstStyle/>
          <a:p>
            <a:endParaRPr lang="pl-PL" dirty="0" smtClean="0"/>
          </a:p>
          <a:p>
            <a:r>
              <a:rPr lang="pl-PL" dirty="0" smtClean="0"/>
              <a:t>Pierwsza wystawa psów miała miejsce w 1859 roku w Newcastle, na której zaprezentowano psy takich ras jak setery, spaniele oraz pointery. Obecnie w USA odbywa się około jedenastu tysięcy wystaw rocznie. W Polsce wystawami psów zajmuje się Związek Kynologiczny, który jest członkiem FCI. Pierwsza taka Światowa Wystawa Psów Rasowych w naszym kraju odbyła się w roku 2006 w Poznaniu, a zostało na nią zgłoszonych 20889 psów.</a:t>
            </a:r>
          </a:p>
          <a:p>
            <a:endParaRPr lang="pl-PL" dirty="0"/>
          </a:p>
        </p:txBody>
      </p:sp>
      <p:pic>
        <p:nvPicPr>
          <p:cNvPr id="1026" name="Picture 2" descr="http://cdn.psy-pies.com/foto/duze/foto4fab6f334c573.jpg"/>
          <p:cNvPicPr>
            <a:picLocks noChangeAspect="1" noChangeArrowheads="1"/>
          </p:cNvPicPr>
          <p:nvPr/>
        </p:nvPicPr>
        <p:blipFill>
          <a:blip r:embed="rId2" cstate="print"/>
          <a:srcRect/>
          <a:stretch>
            <a:fillRect/>
          </a:stretch>
        </p:blipFill>
        <p:spPr bwMode="auto">
          <a:xfrm>
            <a:off x="4211960" y="3933056"/>
            <a:ext cx="3672408" cy="244827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404664"/>
            <a:ext cx="7344816" cy="523220"/>
          </a:xfrm>
          <a:prstGeom prst="rect">
            <a:avLst/>
          </a:prstGeom>
          <a:noFill/>
        </p:spPr>
        <p:txBody>
          <a:bodyPr wrap="square" rtlCol="0">
            <a:spAutoFit/>
          </a:bodyPr>
          <a:lstStyle/>
          <a:p>
            <a:pPr algn="ctr"/>
            <a:r>
              <a:rPr lang="pl-PL" sz="2800" dirty="0" smtClean="0">
                <a:latin typeface="Arial Black" pitchFamily="34" charset="0"/>
              </a:rPr>
              <a:t>Wystawy psów</a:t>
            </a:r>
            <a:endParaRPr lang="pl-PL" sz="2800" dirty="0">
              <a:latin typeface="Arial Black" pitchFamily="34" charset="0"/>
            </a:endParaRPr>
          </a:p>
        </p:txBody>
      </p:sp>
      <p:sp>
        <p:nvSpPr>
          <p:cNvPr id="3" name="pole tekstowe 2"/>
          <p:cNvSpPr txBox="1"/>
          <p:nvPr/>
        </p:nvSpPr>
        <p:spPr>
          <a:xfrm>
            <a:off x="827584" y="1124744"/>
            <a:ext cx="7704856" cy="4247317"/>
          </a:xfrm>
          <a:prstGeom prst="rect">
            <a:avLst/>
          </a:prstGeom>
          <a:noFill/>
        </p:spPr>
        <p:txBody>
          <a:bodyPr wrap="square" rtlCol="0">
            <a:spAutoFit/>
          </a:bodyPr>
          <a:lstStyle/>
          <a:p>
            <a:r>
              <a:rPr lang="pl-PL" u="sng" dirty="0" smtClean="0"/>
              <a:t>Wystawy psów dla hodowców są bardzo ważne, gdyż przyznane na nich oceny decydują czy dany pies czy suka mogą być w przyszłości wykorzystane do reprodukcji, a także można wymienić się swoimi doświadczeniami z innymi hodowcami. </a:t>
            </a:r>
          </a:p>
          <a:p>
            <a:endParaRPr lang="pl-PL" u="sng" dirty="0" smtClean="0"/>
          </a:p>
          <a:p>
            <a:endParaRPr lang="pl-PL" u="sng" dirty="0" smtClean="0"/>
          </a:p>
          <a:p>
            <a:r>
              <a:rPr lang="pl-PL" dirty="0" smtClean="0"/>
              <a:t>Sukces na pewno osiągnie wystawca, który cały czas podczas trwania wystawy będzie zajmować się swoim psem i odnosi się to do psów wszystkich ras, bez względu na to czy nasz pupil wymaga jakiejś szczególnej pielęgnacji czy nie wymagają żadnej większej opieki. Bardzo powinno się dbać o psa na wystawach trwających dłużej niż jeden dzień, ponieważ może on bardzo źle znosić takie przeniesienie ze swojego znanego już otoczenia do całkiem obcego środowiska, którego w ogóle nie zna. Dlatego nie powinno to nikogo dziwić, że taki pies będzie garnął się cały czas do swojego opiekuna. </a:t>
            </a:r>
            <a:endParaRPr lang="pl-PL" dirty="0"/>
          </a:p>
        </p:txBody>
      </p:sp>
      <p:pic>
        <p:nvPicPr>
          <p:cNvPr id="2050" name="Picture 2" descr="http://zwierzetadomowe.com/wp-content/uploads/2011/10/wy1.jpg"/>
          <p:cNvPicPr>
            <a:picLocks noChangeAspect="1" noChangeArrowheads="1"/>
          </p:cNvPicPr>
          <p:nvPr/>
        </p:nvPicPr>
        <p:blipFill>
          <a:blip r:embed="rId2" cstate="print"/>
          <a:srcRect/>
          <a:stretch>
            <a:fillRect/>
          </a:stretch>
        </p:blipFill>
        <p:spPr bwMode="auto">
          <a:xfrm>
            <a:off x="5796136" y="5307074"/>
            <a:ext cx="2868148" cy="15509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psów</a:t>
            </a:r>
            <a:endParaRPr lang="pl-PL" sz="2800" dirty="0">
              <a:latin typeface="Arial Black" pitchFamily="34" charset="0"/>
            </a:endParaRPr>
          </a:p>
        </p:txBody>
      </p:sp>
      <p:sp>
        <p:nvSpPr>
          <p:cNvPr id="3" name="pole tekstowe 2"/>
          <p:cNvSpPr txBox="1"/>
          <p:nvPr/>
        </p:nvSpPr>
        <p:spPr>
          <a:xfrm>
            <a:off x="971600" y="1556792"/>
            <a:ext cx="7704856" cy="4524315"/>
          </a:xfrm>
          <a:prstGeom prst="rect">
            <a:avLst/>
          </a:prstGeom>
          <a:noFill/>
        </p:spPr>
        <p:txBody>
          <a:bodyPr wrap="square" rtlCol="0">
            <a:spAutoFit/>
          </a:bodyPr>
          <a:lstStyle/>
          <a:p>
            <a:r>
              <a:rPr lang="pl-PL" dirty="0" smtClean="0"/>
              <a:t>Oczywiście zdarzają się psy, które mają bardzo silną psychikę i nic ich nie wyprowadzić z równowagi, ale nawet one wymagają stałej opieki swojego właściciela. Dlatego bardzo ważne jest, aby od wejścia na miejsce wystawy właściciel był cały czas obok swojego psa i pilnował czy nic mu nie potrzeba. </a:t>
            </a:r>
          </a:p>
          <a:p>
            <a:endParaRPr lang="pl-PL" dirty="0" smtClean="0"/>
          </a:p>
          <a:p>
            <a:r>
              <a:rPr lang="pl-PL" dirty="0" smtClean="0"/>
              <a:t>Szczególnie bardzo ważne jest to podczas pierwszych godzin podczas odbywającej się wystawy, aż do momentu, gdy pies wystarczająco się nie oswoi z panującym tam chaosem. Gdy psa doprowadzimy do boksu to koniecznie trzeba go przywiązać na cienkim łańcuszku dosyć krótko, tak, aby nie sięgnął on do innego boksu, w którym znajduje się kolejny pies. </a:t>
            </a:r>
          </a:p>
          <a:p>
            <a:endParaRPr lang="pl-PL" dirty="0" smtClean="0"/>
          </a:p>
          <a:p>
            <a:r>
              <a:rPr lang="pl-PL" dirty="0" smtClean="0"/>
              <a:t>Oczywiście powinniśmy także sprawdzić czy znajdujące się w pobliżu zwierzęta są również prawidłowo przywiązane, żeby nie zetknęły się ze sobą i nie zrobiły sobie nawzajem krzywdy. </a:t>
            </a:r>
            <a:endParaRPr lang="pl-P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psów</a:t>
            </a:r>
            <a:endParaRPr lang="pl-PL" sz="2800" dirty="0">
              <a:latin typeface="Arial Black" pitchFamily="34" charset="0"/>
            </a:endParaRPr>
          </a:p>
        </p:txBody>
      </p:sp>
      <p:sp>
        <p:nvSpPr>
          <p:cNvPr id="3" name="pole tekstowe 2"/>
          <p:cNvSpPr txBox="1"/>
          <p:nvPr/>
        </p:nvSpPr>
        <p:spPr>
          <a:xfrm>
            <a:off x="971600" y="1556792"/>
            <a:ext cx="7704856" cy="2862322"/>
          </a:xfrm>
          <a:prstGeom prst="rect">
            <a:avLst/>
          </a:prstGeom>
          <a:noFill/>
        </p:spPr>
        <p:txBody>
          <a:bodyPr wrap="square" rtlCol="0">
            <a:spAutoFit/>
          </a:bodyPr>
          <a:lstStyle/>
          <a:p>
            <a:r>
              <a:rPr lang="pl-PL" dirty="0" smtClean="0"/>
              <a:t>Następnie konieczne musimy podać naszemu psu miskę z wodą, podczas wystawy raczej się go nie karmi tylko wieczorem już w domu. Jeśli już koniecznie musimy naszego pupila nakarmić to powinniśmy mieć przy sobie pokarm, do którego jest on przyzwyczajony, gdyż w ten sposób unikniemy ryzyka niedyspozycji naszego psa.</a:t>
            </a:r>
          </a:p>
          <a:p>
            <a:endParaRPr lang="pl-PL" dirty="0" smtClean="0"/>
          </a:p>
          <a:p>
            <a:r>
              <a:rPr lang="pl-PL" dirty="0" smtClean="0"/>
              <a:t>Co jakiś czas trzeba również wyprowadzać psa w odpowiednie miejsce, aby mógł się wypróżnić. Trzeba o tym pamiętać, bo jest to bardzo ważne, aby nie zdarzyły się niezbyt miłe tak samo dla nas jak i dla naszego czworonoga wypadki.</a:t>
            </a:r>
            <a:endParaRPr lang="pl-PL" dirty="0"/>
          </a:p>
        </p:txBody>
      </p:sp>
      <p:pic>
        <p:nvPicPr>
          <p:cNvPr id="4098" name="Picture 2" descr="http://bi.gazeta.pl/im/1e/b4/bc/z12366878Q,Wystawa-psow-rasowych-w-Bialymstoku.jpg"/>
          <p:cNvPicPr>
            <a:picLocks noChangeAspect="1" noChangeArrowheads="1"/>
          </p:cNvPicPr>
          <p:nvPr/>
        </p:nvPicPr>
        <p:blipFill>
          <a:blip r:embed="rId2" cstate="print"/>
          <a:srcRect/>
          <a:stretch>
            <a:fillRect/>
          </a:stretch>
        </p:blipFill>
        <p:spPr bwMode="auto">
          <a:xfrm>
            <a:off x="4499992" y="4309050"/>
            <a:ext cx="3817268" cy="25489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psów</a:t>
            </a:r>
            <a:endParaRPr lang="pl-PL" sz="2800" dirty="0">
              <a:latin typeface="Arial Black" pitchFamily="34" charset="0"/>
            </a:endParaRPr>
          </a:p>
        </p:txBody>
      </p:sp>
      <p:sp>
        <p:nvSpPr>
          <p:cNvPr id="3" name="pole tekstowe 2"/>
          <p:cNvSpPr txBox="1"/>
          <p:nvPr/>
        </p:nvSpPr>
        <p:spPr>
          <a:xfrm>
            <a:off x="971600" y="1556792"/>
            <a:ext cx="7704856" cy="3416320"/>
          </a:xfrm>
          <a:prstGeom prst="rect">
            <a:avLst/>
          </a:prstGeom>
          <a:noFill/>
        </p:spPr>
        <p:txBody>
          <a:bodyPr wrap="square" rtlCol="0">
            <a:spAutoFit/>
          </a:bodyPr>
          <a:lstStyle/>
          <a:p>
            <a:r>
              <a:rPr lang="pl-PL" dirty="0" smtClean="0"/>
              <a:t>Oczywiście pies, który ma uczestniczyć w wystawie musi być umyty i uczesany. Na wystawie u psów oceniany jest także ich charakter i zachowanie, ale tego trzeba psa uczyć bardzo długo, a więc wymaga to długofalowej pracy. Pies przede wszystkim powinien być nauczony trzech podstawowych i bardzo ważnych elementów dotyczących prezentacji na ringu, czyli:</a:t>
            </a:r>
          </a:p>
          <a:p>
            <a:endParaRPr lang="pl-PL" dirty="0" smtClean="0"/>
          </a:p>
          <a:p>
            <a:r>
              <a:rPr lang="pl-PL" dirty="0" smtClean="0"/>
              <a:t>·         Powinien umieć się prawidłowo ustawić i pozostać w takiej pozycji 	wystawowej;</a:t>
            </a:r>
          </a:p>
          <a:p>
            <a:r>
              <a:rPr lang="pl-PL" dirty="0" smtClean="0"/>
              <a:t>·         Pozwolić sędziemu na skontrolowanie uzębienia oraz jąder, jeśli 	chodzi o psa;</a:t>
            </a:r>
          </a:p>
          <a:p>
            <a:r>
              <a:rPr lang="pl-PL" dirty="0" smtClean="0"/>
              <a:t>·         Musi potrafić biegać z własnym właścicielem.</a:t>
            </a:r>
            <a:endParaRPr lang="pl-P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psów</a:t>
            </a:r>
            <a:endParaRPr lang="pl-PL" sz="2800" dirty="0">
              <a:latin typeface="Arial Black" pitchFamily="34" charset="0"/>
            </a:endParaRPr>
          </a:p>
        </p:txBody>
      </p:sp>
      <p:sp>
        <p:nvSpPr>
          <p:cNvPr id="3" name="pole tekstowe 2"/>
          <p:cNvSpPr txBox="1"/>
          <p:nvPr/>
        </p:nvSpPr>
        <p:spPr>
          <a:xfrm>
            <a:off x="971600" y="1556792"/>
            <a:ext cx="7704856" cy="3139321"/>
          </a:xfrm>
          <a:prstGeom prst="rect">
            <a:avLst/>
          </a:prstGeom>
          <a:noFill/>
        </p:spPr>
        <p:txBody>
          <a:bodyPr wrap="square" rtlCol="0">
            <a:spAutoFit/>
          </a:bodyPr>
          <a:lstStyle/>
          <a:p>
            <a:r>
              <a:rPr lang="pl-PL" u="sng" dirty="0" smtClean="0"/>
              <a:t>Prawidłowa pozycja wystawowa jest całkowicie naturalną postawą,</a:t>
            </a:r>
            <a:r>
              <a:rPr lang="pl-PL" dirty="0" smtClean="0"/>
              <a:t> w której głowa jest podniesiona, ogon opuszczony, a uszy podniesione. Dobrze jest również odpowiednio wcześniej przyjechać z psem na miejsce, gdzie ma się odbyć wystawa, aby mógł się on na tyle oswoić z terenem, aby nie był zbytnio nerwowy, a wtedy na pewno będzie się zachowywał swobodnie i będzie posłuszny. </a:t>
            </a:r>
          </a:p>
          <a:p>
            <a:endParaRPr lang="pl-PL" dirty="0" smtClean="0"/>
          </a:p>
          <a:p>
            <a:r>
              <a:rPr lang="pl-PL" dirty="0" smtClean="0"/>
              <a:t>Wtedy wystawa przebiegnie pozytywnie nie tylko dla naszego psa, ale i dla nas. Pies, który jest odpowiednio przygotowany do wystawy, a także umiejętne wyeksponowanie jego zalet na pewno zrobi dobre wrażenie i pozwoli na zdobycie dużych not.</a:t>
            </a:r>
            <a:endParaRPr lang="pl-PL" dirty="0"/>
          </a:p>
        </p:txBody>
      </p:sp>
      <p:pic>
        <p:nvPicPr>
          <p:cNvPr id="45058" name="Picture 2" descr="http://zkwp.bialystok.pl/wystawy/bstok05/bstok%2705.7.jpg"/>
          <p:cNvPicPr>
            <a:picLocks noChangeAspect="1" noChangeArrowheads="1"/>
          </p:cNvPicPr>
          <p:nvPr/>
        </p:nvPicPr>
        <p:blipFill>
          <a:blip r:embed="rId2" cstate="print"/>
          <a:srcRect/>
          <a:stretch>
            <a:fillRect/>
          </a:stretch>
        </p:blipFill>
        <p:spPr bwMode="auto">
          <a:xfrm>
            <a:off x="5004048" y="4608258"/>
            <a:ext cx="2999656" cy="224974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Wystawy psów</a:t>
            </a:r>
            <a:endParaRPr lang="pl-PL" sz="2800" dirty="0">
              <a:latin typeface="Arial Black" pitchFamily="34" charset="0"/>
            </a:endParaRPr>
          </a:p>
        </p:txBody>
      </p:sp>
      <p:sp>
        <p:nvSpPr>
          <p:cNvPr id="3" name="pole tekstowe 2"/>
          <p:cNvSpPr txBox="1"/>
          <p:nvPr/>
        </p:nvSpPr>
        <p:spPr>
          <a:xfrm>
            <a:off x="971600" y="1556792"/>
            <a:ext cx="7704856" cy="1477328"/>
          </a:xfrm>
          <a:prstGeom prst="rect">
            <a:avLst/>
          </a:prstGeom>
          <a:noFill/>
        </p:spPr>
        <p:txBody>
          <a:bodyPr wrap="square" rtlCol="0">
            <a:spAutoFit/>
          </a:bodyPr>
          <a:lstStyle/>
          <a:p>
            <a:r>
              <a:rPr lang="pl-PL" dirty="0" smtClean="0">
                <a:latin typeface="Arial" pitchFamily="34" charset="0"/>
                <a:cs typeface="Arial" pitchFamily="34" charset="0"/>
              </a:rPr>
              <a:t>Prezentacja psa na wystawie przyniesie zwycięstwo i dużo powodów do dumy i satysfakcji z naszego czworonoga, ale trzeba pamiętać, ze to również ma być dobrą zabawą i nie może zamienić się w obsesję, aby za wszelką cenę pokonać konkurencję. Rywalizacja psów w ringu powinna być nie tylko sportowa, ale i uczciwa.</a:t>
            </a:r>
            <a:endParaRPr lang="pl-PL" dirty="0">
              <a:latin typeface="Arial" pitchFamily="34" charset="0"/>
              <a:cs typeface="Arial" pitchFamily="34" charset="0"/>
            </a:endParaRPr>
          </a:p>
        </p:txBody>
      </p:sp>
      <p:pic>
        <p:nvPicPr>
          <p:cNvPr id="46082" name="Picture 2" descr="http://alternative4p5.blox.pl/resource/wystawa_psow_5.JPG"/>
          <p:cNvPicPr>
            <a:picLocks noChangeAspect="1" noChangeArrowheads="1"/>
          </p:cNvPicPr>
          <p:nvPr/>
        </p:nvPicPr>
        <p:blipFill>
          <a:blip r:embed="rId2" cstate="print"/>
          <a:srcRect/>
          <a:stretch>
            <a:fillRect/>
          </a:stretch>
        </p:blipFill>
        <p:spPr bwMode="auto">
          <a:xfrm>
            <a:off x="2627784" y="3356992"/>
            <a:ext cx="5590431" cy="315476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00800" cy="523220"/>
          </a:xfrm>
          <a:prstGeom prst="rect">
            <a:avLst/>
          </a:prstGeom>
          <a:noFill/>
        </p:spPr>
        <p:txBody>
          <a:bodyPr wrap="square" rtlCol="0">
            <a:spAutoFit/>
          </a:bodyPr>
          <a:lstStyle/>
          <a:p>
            <a:pPr algn="ctr"/>
            <a:r>
              <a:rPr lang="pl-PL" sz="2800" dirty="0" smtClean="0">
                <a:latin typeface="Arial Black" pitchFamily="34" charset="0"/>
              </a:rPr>
              <a:t>Przygotowanie kota do wystaw</a:t>
            </a:r>
            <a:endParaRPr lang="pl-PL" sz="2800" dirty="0">
              <a:latin typeface="Arial Black" pitchFamily="34" charset="0"/>
            </a:endParaRPr>
          </a:p>
        </p:txBody>
      </p:sp>
      <p:pic>
        <p:nvPicPr>
          <p:cNvPr id="16386" name="Picture 2" descr="http://img.interia.pl/wiadomosci/nimg/n/c/Kocie_pieknosci_wystawie_4724989.jpg"/>
          <p:cNvPicPr>
            <a:picLocks noChangeAspect="1" noChangeArrowheads="1"/>
          </p:cNvPicPr>
          <p:nvPr/>
        </p:nvPicPr>
        <p:blipFill>
          <a:blip r:embed="rId2" cstate="print"/>
          <a:srcRect/>
          <a:stretch>
            <a:fillRect/>
          </a:stretch>
        </p:blipFill>
        <p:spPr bwMode="auto">
          <a:xfrm>
            <a:off x="1475656" y="2060848"/>
            <a:ext cx="5715000" cy="381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836712"/>
            <a:ext cx="7200800" cy="523220"/>
          </a:xfrm>
          <a:prstGeom prst="rect">
            <a:avLst/>
          </a:prstGeom>
          <a:noFill/>
        </p:spPr>
        <p:txBody>
          <a:bodyPr wrap="square" rtlCol="0">
            <a:spAutoFit/>
          </a:bodyPr>
          <a:lstStyle/>
          <a:p>
            <a:pPr algn="ctr"/>
            <a:r>
              <a:rPr lang="pl-PL" sz="2800" dirty="0" smtClean="0">
                <a:latin typeface="Arial Black" pitchFamily="34" charset="0"/>
              </a:rPr>
              <a:t>Przygotowanie kotów do wystaw</a:t>
            </a:r>
            <a:endParaRPr lang="pl-PL" sz="2800" dirty="0">
              <a:latin typeface="Arial Black" pitchFamily="34" charset="0"/>
            </a:endParaRPr>
          </a:p>
        </p:txBody>
      </p:sp>
      <p:sp>
        <p:nvSpPr>
          <p:cNvPr id="3" name="pole tekstowe 2"/>
          <p:cNvSpPr txBox="1"/>
          <p:nvPr/>
        </p:nvSpPr>
        <p:spPr>
          <a:xfrm>
            <a:off x="827584" y="1412776"/>
            <a:ext cx="7632848" cy="5078313"/>
          </a:xfrm>
          <a:prstGeom prst="rect">
            <a:avLst/>
          </a:prstGeom>
          <a:noFill/>
        </p:spPr>
        <p:txBody>
          <a:bodyPr wrap="square" rtlCol="0">
            <a:spAutoFit/>
          </a:bodyPr>
          <a:lstStyle/>
          <a:p>
            <a:r>
              <a:rPr lang="pl-PL" b="1" dirty="0" smtClean="0"/>
              <a:t>ZANIM WYBIERZESZ SIĘ NA WYSTAWĘ ::</a:t>
            </a:r>
            <a:br>
              <a:rPr lang="pl-PL" b="1" dirty="0" smtClean="0"/>
            </a:br>
            <a:r>
              <a:rPr lang="pl-PL" dirty="0" smtClean="0"/>
              <a:t>Oczywiście powinieneś być zarejestrowany w którymś z klubów zrzeszających hodowców kotów .</a:t>
            </a:r>
          </a:p>
          <a:p>
            <a:endParaRPr lang="pl-PL" dirty="0" smtClean="0"/>
          </a:p>
          <a:p>
            <a:r>
              <a:rPr lang="pl-PL" dirty="0" smtClean="0"/>
              <a:t>Po dokonaniu rejestracji, wybierasz w dogodnym dla siebie i kota terminie datę wystawy (terminy wystaw w "wystawach"). Zgłoszenie masz możliwość wysłać mailem (w załączniku), formularzem </a:t>
            </a:r>
            <a:r>
              <a:rPr lang="pl-PL" dirty="0" err="1" smtClean="0"/>
              <a:t>on-line</a:t>
            </a:r>
            <a:r>
              <a:rPr lang="pl-PL" dirty="0" smtClean="0"/>
              <a:t>, faksem lub drogą pocztową. </a:t>
            </a:r>
          </a:p>
          <a:p>
            <a:endParaRPr lang="pl-PL" dirty="0" smtClean="0"/>
          </a:p>
          <a:p>
            <a:r>
              <a:rPr lang="pl-PL" dirty="0" smtClean="0"/>
              <a:t>W każdym przypadku dobrze jest mieć oryginał zgłoszenia podbity przez macierzysty klub (przy sobie na wystawie) wraz z dowodem opłaty za wystawę. Kolejnym krokiem jest przygotowanie wyposażenia klatki wystawowej. Na jednego kota przypada połowa takiej klatki o wymiarach: 65cm.wysokość x 60cm. szerokość x 60cm. głębokość. </a:t>
            </a:r>
          </a:p>
          <a:p>
            <a:r>
              <a:rPr lang="pl-PL" dirty="0" smtClean="0"/>
              <a:t>Oczywiście istnieje możliwość dokupienia drugiej połówki gdy uznasz, że kot jest duży i będzie mu ciasno (pamiętaj o dopisaniu tego na zgłoszeniu wystawowym). Na wystawiane dwa koty przypada oczywiście cała klatka.</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836712"/>
            <a:ext cx="7272808" cy="1077218"/>
          </a:xfrm>
          <a:prstGeom prst="rect">
            <a:avLst/>
          </a:prstGeom>
          <a:noFill/>
        </p:spPr>
        <p:txBody>
          <a:bodyPr wrap="square" rtlCol="0">
            <a:spAutoFit/>
          </a:bodyPr>
          <a:lstStyle/>
          <a:p>
            <a:pPr algn="ctr"/>
            <a:r>
              <a:rPr lang="pl-PL" sz="3200" dirty="0" smtClean="0">
                <a:latin typeface="Arial Black" pitchFamily="34" charset="0"/>
              </a:rPr>
              <a:t>Historia i cele organizowania </a:t>
            </a:r>
          </a:p>
          <a:p>
            <a:pPr algn="ctr"/>
            <a:r>
              <a:rPr lang="pl-PL" sz="3200" dirty="0" smtClean="0">
                <a:latin typeface="Arial Black" pitchFamily="34" charset="0"/>
              </a:rPr>
              <a:t>wystaw zwierząt</a:t>
            </a:r>
            <a:endParaRPr lang="pl-PL" sz="3200" dirty="0">
              <a:latin typeface="Arial Black" pitchFamily="34" charset="0"/>
            </a:endParaRPr>
          </a:p>
        </p:txBody>
      </p:sp>
      <p:sp>
        <p:nvSpPr>
          <p:cNvPr id="3" name="pole tekstowe 2"/>
          <p:cNvSpPr txBox="1"/>
          <p:nvPr/>
        </p:nvSpPr>
        <p:spPr>
          <a:xfrm>
            <a:off x="1043608" y="2636912"/>
            <a:ext cx="7056784" cy="3139321"/>
          </a:xfrm>
          <a:prstGeom prst="rect">
            <a:avLst/>
          </a:prstGeom>
          <a:noFill/>
        </p:spPr>
        <p:txBody>
          <a:bodyPr wrap="square" rtlCol="0">
            <a:spAutoFit/>
          </a:bodyPr>
          <a:lstStyle/>
          <a:p>
            <a:r>
              <a:rPr lang="pl-PL" u="sng" dirty="0" smtClean="0">
                <a:latin typeface="Arial Black" pitchFamily="34" charset="0"/>
              </a:rPr>
              <a:t>Dlaczego warto jeździć na wystawy</a:t>
            </a:r>
            <a:r>
              <a:rPr lang="pl-PL" dirty="0" smtClean="0">
                <a:latin typeface="Arial Black" pitchFamily="34" charset="0"/>
              </a:rPr>
              <a:t>?</a:t>
            </a:r>
          </a:p>
          <a:p>
            <a:endParaRPr lang="pl-PL" dirty="0">
              <a:latin typeface="Arial Black" pitchFamily="34" charset="0"/>
            </a:endParaRPr>
          </a:p>
          <a:p>
            <a:pPr>
              <a:buFontTx/>
              <a:buChar char="-"/>
            </a:pPr>
            <a:r>
              <a:rPr lang="pl-PL" dirty="0" smtClean="0">
                <a:latin typeface="Arial Black" pitchFamily="34" charset="0"/>
              </a:rPr>
              <a:t>Poznajemy standard rasy</a:t>
            </a:r>
          </a:p>
          <a:p>
            <a:pPr>
              <a:buFontTx/>
              <a:buChar char="-"/>
            </a:pPr>
            <a:endParaRPr lang="pl-PL" dirty="0">
              <a:latin typeface="Arial Black" pitchFamily="34" charset="0"/>
            </a:endParaRPr>
          </a:p>
          <a:p>
            <a:pPr>
              <a:buFontTx/>
              <a:buChar char="-"/>
            </a:pPr>
            <a:r>
              <a:rPr lang="pl-PL" dirty="0" smtClean="0">
                <a:latin typeface="Arial Black" pitchFamily="34" charset="0"/>
              </a:rPr>
              <a:t>Poznajemy wartość naszych zwierząt</a:t>
            </a:r>
          </a:p>
          <a:p>
            <a:pPr>
              <a:buFontTx/>
              <a:buChar char="-"/>
            </a:pPr>
            <a:endParaRPr lang="pl-PL" dirty="0">
              <a:latin typeface="Arial Black" pitchFamily="34" charset="0"/>
            </a:endParaRPr>
          </a:p>
          <a:p>
            <a:pPr>
              <a:buFontTx/>
              <a:buChar char="-"/>
            </a:pPr>
            <a:r>
              <a:rPr lang="pl-PL" dirty="0" smtClean="0">
                <a:latin typeface="Arial Black" pitchFamily="34" charset="0"/>
              </a:rPr>
              <a:t>Poznajemy innych hodowców</a:t>
            </a:r>
          </a:p>
          <a:p>
            <a:pPr>
              <a:buFontTx/>
              <a:buChar char="-"/>
            </a:pPr>
            <a:endParaRPr lang="pl-PL" dirty="0">
              <a:latin typeface="Arial Black" pitchFamily="34" charset="0"/>
            </a:endParaRPr>
          </a:p>
          <a:p>
            <a:pPr>
              <a:buFontTx/>
              <a:buChar char="-"/>
            </a:pPr>
            <a:r>
              <a:rPr lang="pl-PL" dirty="0" smtClean="0">
                <a:latin typeface="Arial Black" pitchFamily="34" charset="0"/>
              </a:rPr>
              <a:t>Satysfakcja oraz nagrody</a:t>
            </a:r>
          </a:p>
          <a:p>
            <a:pPr>
              <a:buFontTx/>
              <a:buChar char="-"/>
            </a:pPr>
            <a:endParaRPr lang="pl-PL" dirty="0">
              <a:latin typeface="Arial Black" pitchFamily="34" charset="0"/>
            </a:endParaRPr>
          </a:p>
          <a:p>
            <a:pPr>
              <a:buFontTx/>
              <a:buChar char="-"/>
            </a:pPr>
            <a:r>
              <a:rPr lang="pl-PL" dirty="0" smtClean="0">
                <a:latin typeface="Arial Black" pitchFamily="34" charset="0"/>
              </a:rPr>
              <a:t>Miłe spędzenie czasu i nawiązanie znajomości</a:t>
            </a:r>
            <a:endParaRPr lang="pl-PL" dirty="0">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836712"/>
            <a:ext cx="7200800" cy="523220"/>
          </a:xfrm>
          <a:prstGeom prst="rect">
            <a:avLst/>
          </a:prstGeom>
          <a:noFill/>
        </p:spPr>
        <p:txBody>
          <a:bodyPr wrap="square" rtlCol="0">
            <a:spAutoFit/>
          </a:bodyPr>
          <a:lstStyle/>
          <a:p>
            <a:pPr algn="ctr"/>
            <a:r>
              <a:rPr lang="pl-PL" sz="2800" dirty="0" smtClean="0">
                <a:latin typeface="Arial Black" pitchFamily="34" charset="0"/>
              </a:rPr>
              <a:t>Przygotowanie kotów do wystaw</a:t>
            </a:r>
            <a:endParaRPr lang="pl-PL" sz="2800" dirty="0">
              <a:latin typeface="Arial Black" pitchFamily="34" charset="0"/>
            </a:endParaRPr>
          </a:p>
        </p:txBody>
      </p:sp>
      <p:sp>
        <p:nvSpPr>
          <p:cNvPr id="3" name="pole tekstowe 2"/>
          <p:cNvSpPr txBox="1"/>
          <p:nvPr/>
        </p:nvSpPr>
        <p:spPr>
          <a:xfrm>
            <a:off x="755576" y="1556792"/>
            <a:ext cx="7632848" cy="4247317"/>
          </a:xfrm>
          <a:prstGeom prst="rect">
            <a:avLst/>
          </a:prstGeom>
          <a:noFill/>
        </p:spPr>
        <p:txBody>
          <a:bodyPr wrap="square" rtlCol="0">
            <a:spAutoFit/>
          </a:bodyPr>
          <a:lstStyle/>
          <a:p>
            <a:r>
              <a:rPr lang="pl-PL" dirty="0" smtClean="0"/>
              <a:t>Wyposażenie klatki wystawowej:</a:t>
            </a:r>
            <a:br>
              <a:rPr lang="pl-PL" dirty="0" smtClean="0"/>
            </a:br>
            <a:r>
              <a:rPr lang="pl-PL" dirty="0" smtClean="0"/>
              <a:t>-zasłonki odpowiedniego wymiaru na boki i tył klatki, najlepiej z </a:t>
            </a:r>
            <a:r>
              <a:rPr lang="pl-PL" dirty="0" err="1" smtClean="0"/>
              <a:t>nieprześroczystego</a:t>
            </a:r>
            <a:r>
              <a:rPr lang="pl-PL" dirty="0" smtClean="0"/>
              <a:t> materiału. Mocowanie dowolne: gumki, troczki, wstążeczki, żabki, haczyki do firan. Kolor dowolny, dobrany do kota:) Również pełna dowolność w dodatkach. Bywają falbanki, kwiatki, piórka, wstążeczki, na co tylko fantazja wystawcy pozwoli.</a:t>
            </a:r>
            <a:br>
              <a:rPr lang="pl-PL" dirty="0" smtClean="0"/>
            </a:br>
            <a:r>
              <a:rPr lang="pl-PL" dirty="0" smtClean="0"/>
              <a:t>- coś twardego na dno, może to być koc, kawałek karimaty, dywanik łazienkowy, na to zazwyczaj kładzie się coś w kolorze wystroju...</a:t>
            </a:r>
            <a:br>
              <a:rPr lang="pl-PL" dirty="0" smtClean="0"/>
            </a:br>
            <a:r>
              <a:rPr lang="pl-PL" dirty="0" smtClean="0"/>
              <a:t>- kuweta</a:t>
            </a:r>
            <a:br>
              <a:rPr lang="pl-PL" dirty="0" smtClean="0"/>
            </a:br>
            <a:r>
              <a:rPr lang="pl-PL" dirty="0" smtClean="0"/>
              <a:t>- miseczki, najlepsze są stalowe, </a:t>
            </a:r>
          </a:p>
          <a:p>
            <a:r>
              <a:rPr lang="pl-PL" dirty="0" smtClean="0"/>
              <a:t>zawieszane na klatce</a:t>
            </a:r>
            <a:br>
              <a:rPr lang="pl-PL" dirty="0" smtClean="0"/>
            </a:br>
            <a:r>
              <a:rPr lang="pl-PL" dirty="0" smtClean="0"/>
              <a:t>- ochrona na przednią ścianę klatki: </a:t>
            </a:r>
          </a:p>
          <a:p>
            <a:r>
              <a:rPr lang="pl-PL" dirty="0" smtClean="0"/>
              <a:t>pleksi, folia, moskitiera... coś co</a:t>
            </a:r>
          </a:p>
          <a:p>
            <a:r>
              <a:rPr lang="pl-PL" dirty="0" smtClean="0"/>
              <a:t> utrudni zwiedzającym wpychanie </a:t>
            </a:r>
          </a:p>
          <a:p>
            <a:r>
              <a:rPr lang="pl-PL" dirty="0" smtClean="0"/>
              <a:t>paluszków do klatki</a:t>
            </a:r>
            <a:endParaRPr lang="pl-PL" dirty="0"/>
          </a:p>
        </p:txBody>
      </p:sp>
      <p:pic>
        <p:nvPicPr>
          <p:cNvPr id="1026" name="Picture 2" descr="http://brytyjskilider.com/koty/koty/klat_%281%29.jpg"/>
          <p:cNvPicPr>
            <a:picLocks noChangeAspect="1" noChangeArrowheads="1"/>
          </p:cNvPicPr>
          <p:nvPr/>
        </p:nvPicPr>
        <p:blipFill>
          <a:blip r:embed="rId2" cstate="print"/>
          <a:srcRect/>
          <a:stretch>
            <a:fillRect/>
          </a:stretch>
        </p:blipFill>
        <p:spPr bwMode="auto">
          <a:xfrm>
            <a:off x="4932040" y="3789040"/>
            <a:ext cx="3810000" cy="28575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836712"/>
            <a:ext cx="7200800" cy="523220"/>
          </a:xfrm>
          <a:prstGeom prst="rect">
            <a:avLst/>
          </a:prstGeom>
          <a:noFill/>
        </p:spPr>
        <p:txBody>
          <a:bodyPr wrap="square" rtlCol="0">
            <a:spAutoFit/>
          </a:bodyPr>
          <a:lstStyle/>
          <a:p>
            <a:pPr algn="ctr"/>
            <a:r>
              <a:rPr lang="pl-PL" sz="2800" dirty="0" smtClean="0">
                <a:latin typeface="Arial Black" pitchFamily="34" charset="0"/>
              </a:rPr>
              <a:t>Przygotowanie kotów do wystaw</a:t>
            </a:r>
            <a:endParaRPr lang="pl-PL" sz="2800" dirty="0">
              <a:latin typeface="Arial Black" pitchFamily="34" charset="0"/>
            </a:endParaRPr>
          </a:p>
        </p:txBody>
      </p:sp>
      <p:sp>
        <p:nvSpPr>
          <p:cNvPr id="3" name="pole tekstowe 2"/>
          <p:cNvSpPr txBox="1"/>
          <p:nvPr/>
        </p:nvSpPr>
        <p:spPr>
          <a:xfrm>
            <a:off x="827584" y="1844824"/>
            <a:ext cx="7632848" cy="2308324"/>
          </a:xfrm>
          <a:prstGeom prst="rect">
            <a:avLst/>
          </a:prstGeom>
          <a:noFill/>
        </p:spPr>
        <p:txBody>
          <a:bodyPr wrap="square" rtlCol="0">
            <a:spAutoFit/>
          </a:bodyPr>
          <a:lstStyle/>
          <a:p>
            <a:r>
              <a:rPr lang="pl-PL" b="1" dirty="0" smtClean="0"/>
              <a:t>PRZED WYJAZDEM NA WYSTAWĘ ::</a:t>
            </a:r>
            <a:r>
              <a:rPr lang="pl-PL" dirty="0" smtClean="0"/>
              <a:t/>
            </a:r>
            <a:br>
              <a:rPr lang="pl-PL" dirty="0" smtClean="0"/>
            </a:br>
            <a:r>
              <a:rPr lang="pl-PL" dirty="0" smtClean="0"/>
              <a:t>Kosmetyka kota: kąpiele, obcinanie pazurków. Oczywiście każdy kot wymaga innego potraktowania, więc tutaj pozostawiam pole do porad dla hodowców, od których macie koty. Należy pamiętać o obowiązkowym przycięciu kocich pazurków. Na </a:t>
            </a:r>
            <a:r>
              <a:rPr lang="pl-PL" dirty="0" err="1" smtClean="0"/>
              <a:t>dzien</a:t>
            </a:r>
            <a:r>
              <a:rPr lang="pl-PL" dirty="0" smtClean="0"/>
              <a:t>, góra dwa przed wystawą należy udać się z kotem do weterynarza po zaświadczenie o stanie zdrowia. Zaświadczenie to wraz z książeczką zdrowia kota wymagane jest do kontroli weterynaryjnej przy przyjęciu na wystawę.</a:t>
            </a:r>
            <a:endParaRPr lang="pl-PL" dirty="0"/>
          </a:p>
        </p:txBody>
      </p:sp>
      <p:pic>
        <p:nvPicPr>
          <p:cNvPr id="2050" name="Picture 2" descr="http://i.wp.pl/a/f/jpeg/25013/kot_10.jpeg"/>
          <p:cNvPicPr>
            <a:picLocks noChangeAspect="1" noChangeArrowheads="1"/>
          </p:cNvPicPr>
          <p:nvPr/>
        </p:nvPicPr>
        <p:blipFill>
          <a:blip r:embed="rId2" cstate="print"/>
          <a:srcRect/>
          <a:stretch>
            <a:fillRect/>
          </a:stretch>
        </p:blipFill>
        <p:spPr bwMode="auto">
          <a:xfrm>
            <a:off x="5004048" y="4460154"/>
            <a:ext cx="3322340" cy="221267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OWE ZAPISY AWARIA ADATA\WAŻNE\Dokumentacja szkoły Krok po Kroku\8. PROJEKT - KAPITAŁ LUDZKI 9.2\zAJĘCIA Z przygotowywania do wystaw\ZDJĘCIA Z WYSTAW\IMG_0609.jpg"/>
          <p:cNvPicPr>
            <a:picLocks noChangeAspect="1" noChangeArrowheads="1"/>
          </p:cNvPicPr>
          <p:nvPr/>
        </p:nvPicPr>
        <p:blipFill>
          <a:blip r:embed="rId2" cstate="print"/>
          <a:srcRect/>
          <a:stretch>
            <a:fillRect/>
          </a:stretch>
        </p:blipFill>
        <p:spPr bwMode="auto">
          <a:xfrm>
            <a:off x="4499992" y="2132856"/>
            <a:ext cx="4175956" cy="2783971"/>
          </a:xfrm>
          <a:prstGeom prst="rect">
            <a:avLst/>
          </a:prstGeom>
          <a:noFill/>
        </p:spPr>
      </p:pic>
      <p:sp>
        <p:nvSpPr>
          <p:cNvPr id="2" name="pole tekstowe 1"/>
          <p:cNvSpPr txBox="1"/>
          <p:nvPr/>
        </p:nvSpPr>
        <p:spPr>
          <a:xfrm>
            <a:off x="1043608" y="836712"/>
            <a:ext cx="7200800" cy="523220"/>
          </a:xfrm>
          <a:prstGeom prst="rect">
            <a:avLst/>
          </a:prstGeom>
          <a:noFill/>
        </p:spPr>
        <p:txBody>
          <a:bodyPr wrap="square" rtlCol="0">
            <a:spAutoFit/>
          </a:bodyPr>
          <a:lstStyle/>
          <a:p>
            <a:pPr algn="ctr"/>
            <a:r>
              <a:rPr lang="pl-PL" sz="2800" dirty="0" smtClean="0">
                <a:latin typeface="Arial Black" pitchFamily="34" charset="0"/>
              </a:rPr>
              <a:t>Przygotowanie kotów do wystaw</a:t>
            </a:r>
            <a:endParaRPr lang="pl-PL" sz="2800" dirty="0">
              <a:latin typeface="Arial Black" pitchFamily="34" charset="0"/>
            </a:endParaRPr>
          </a:p>
        </p:txBody>
      </p:sp>
      <p:sp>
        <p:nvSpPr>
          <p:cNvPr id="3" name="pole tekstowe 2"/>
          <p:cNvSpPr txBox="1"/>
          <p:nvPr/>
        </p:nvSpPr>
        <p:spPr>
          <a:xfrm>
            <a:off x="827584" y="1484784"/>
            <a:ext cx="7632848" cy="4801314"/>
          </a:xfrm>
          <a:prstGeom prst="rect">
            <a:avLst/>
          </a:prstGeom>
          <a:noFill/>
        </p:spPr>
        <p:txBody>
          <a:bodyPr wrap="square" rtlCol="0">
            <a:spAutoFit/>
          </a:bodyPr>
          <a:lstStyle/>
          <a:p>
            <a:r>
              <a:rPr lang="pl-PL" b="1" dirty="0" smtClean="0"/>
              <a:t>NA WYSTAWIE ::</a:t>
            </a:r>
            <a:r>
              <a:rPr lang="pl-PL" dirty="0" smtClean="0"/>
              <a:t/>
            </a:r>
            <a:br>
              <a:rPr lang="pl-PL" dirty="0" smtClean="0"/>
            </a:br>
            <a:r>
              <a:rPr lang="pl-PL" dirty="0" smtClean="0"/>
              <a:t>Na samym początku zgłaszamy się do kontroli weterynaryjnej. Po jej przejściu, kierujemy się do stolika z katalogami oraz kopertami dla wystawców. Tam otrzymujemy katalog, w którym są zgłoszone wszystkie koty oraz kopertę z numerami naszych kotów.  </a:t>
            </a:r>
          </a:p>
          <a:p>
            <a:endParaRPr lang="pl-PL" dirty="0" smtClean="0"/>
          </a:p>
          <a:p>
            <a:endParaRPr lang="pl-PL" dirty="0" smtClean="0"/>
          </a:p>
          <a:p>
            <a:endParaRPr lang="pl-PL" dirty="0" smtClean="0"/>
          </a:p>
          <a:p>
            <a:endParaRPr lang="pl-PL" dirty="0" smtClean="0"/>
          </a:p>
          <a:p>
            <a:endParaRPr lang="pl-PL" dirty="0" smtClean="0"/>
          </a:p>
          <a:p>
            <a:endParaRPr lang="pl-PL" dirty="0" smtClean="0"/>
          </a:p>
          <a:p>
            <a:r>
              <a:rPr lang="pl-PL" dirty="0" smtClean="0"/>
              <a:t>Następnie po odnalezieniu naszej klatki i jej przybraniu rozpoczynamy oczekiwanie na rozpoczęcie wystawy. Jeśli nie jesteśmy pewni co do koloru naszego kota, zgłaszamy się do sekretariatu, by zgłosić "ocenę koloru" (chyba że była taka opcja zakreślona już na zgłoszeniu to nie). Ocena koloru rozpoczyna się przed właściwym sędziowaniem. Zazwyczaj koty proszone na ocenę koloru, wołane są przez mikrofon. </a:t>
            </a:r>
            <a:endParaRPr lang="pl-P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OWE ZAPISY AWARIA ADATA\WAŻNE\Dokumentacja szkoły Krok po Kroku\8. PROJEKT - KAPITAŁ LUDZKI 9.2\zAJĘCIA Z przygotowywania do wystaw\ZDJĘCIA Z WYSTAW\IMG_3096.jpg"/>
          <p:cNvPicPr>
            <a:picLocks noChangeAspect="1" noChangeArrowheads="1"/>
          </p:cNvPicPr>
          <p:nvPr/>
        </p:nvPicPr>
        <p:blipFill>
          <a:blip r:embed="rId2" cstate="print"/>
          <a:srcRect/>
          <a:stretch>
            <a:fillRect/>
          </a:stretch>
        </p:blipFill>
        <p:spPr bwMode="auto">
          <a:xfrm>
            <a:off x="5796136" y="3501008"/>
            <a:ext cx="2237995" cy="3356992"/>
          </a:xfrm>
          <a:prstGeom prst="rect">
            <a:avLst/>
          </a:prstGeom>
          <a:noFill/>
        </p:spPr>
      </p:pic>
      <p:sp>
        <p:nvSpPr>
          <p:cNvPr id="2" name="pole tekstowe 1"/>
          <p:cNvSpPr txBox="1"/>
          <p:nvPr/>
        </p:nvSpPr>
        <p:spPr>
          <a:xfrm>
            <a:off x="1043608" y="836712"/>
            <a:ext cx="7200800" cy="523220"/>
          </a:xfrm>
          <a:prstGeom prst="rect">
            <a:avLst/>
          </a:prstGeom>
          <a:noFill/>
        </p:spPr>
        <p:txBody>
          <a:bodyPr wrap="square" rtlCol="0">
            <a:spAutoFit/>
          </a:bodyPr>
          <a:lstStyle/>
          <a:p>
            <a:pPr algn="ctr"/>
            <a:r>
              <a:rPr lang="pl-PL" sz="2800" dirty="0" smtClean="0">
                <a:latin typeface="Arial Black" pitchFamily="34" charset="0"/>
              </a:rPr>
              <a:t>Przygotowanie kotów do wystaw</a:t>
            </a:r>
            <a:endParaRPr lang="pl-PL" sz="2800" dirty="0">
              <a:latin typeface="Arial Black" pitchFamily="34" charset="0"/>
            </a:endParaRPr>
          </a:p>
        </p:txBody>
      </p:sp>
      <p:sp>
        <p:nvSpPr>
          <p:cNvPr id="3" name="pole tekstowe 2"/>
          <p:cNvSpPr txBox="1"/>
          <p:nvPr/>
        </p:nvSpPr>
        <p:spPr>
          <a:xfrm>
            <a:off x="827584" y="1484784"/>
            <a:ext cx="7632848" cy="4801314"/>
          </a:xfrm>
          <a:prstGeom prst="rect">
            <a:avLst/>
          </a:prstGeom>
          <a:noFill/>
        </p:spPr>
        <p:txBody>
          <a:bodyPr wrap="square" rtlCol="0">
            <a:spAutoFit/>
          </a:bodyPr>
          <a:lstStyle/>
          <a:p>
            <a:r>
              <a:rPr lang="pl-PL" dirty="0" smtClean="0"/>
              <a:t>Po właściwym rozpoczęciu wystawy rozpoczyna się "sędziowanie" (ocena kotów). Przy ringu rozwieszane są kartki z nazwiskiem każdego sędziego i kotami, które będzie oceniał. </a:t>
            </a:r>
          </a:p>
          <a:p>
            <a:endParaRPr lang="pl-PL" dirty="0" smtClean="0"/>
          </a:p>
          <a:p>
            <a:r>
              <a:rPr lang="pl-PL" dirty="0" smtClean="0"/>
              <a:t>To także należy sprawdzić, by wiedzieć, do którego sędziego idziemy z kotem do oceny. Koty do oceny wywoływane są po numerku przez mikrofon, albo co zdarza się coraz częściej, numery ich są wypisywane przy ringu i trzeba tego bardzo pilnować. </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r>
              <a:rPr lang="pl-PL" dirty="0" smtClean="0"/>
              <a:t>Teraz jest już pora na ostatnie kosmetyczne poprawki przy naszym kocie.</a:t>
            </a:r>
            <a:endParaRPr lang="pl-P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836712"/>
            <a:ext cx="7200800" cy="523220"/>
          </a:xfrm>
          <a:prstGeom prst="rect">
            <a:avLst/>
          </a:prstGeom>
          <a:noFill/>
        </p:spPr>
        <p:txBody>
          <a:bodyPr wrap="square" rtlCol="0">
            <a:spAutoFit/>
          </a:bodyPr>
          <a:lstStyle/>
          <a:p>
            <a:pPr algn="ctr"/>
            <a:r>
              <a:rPr lang="pl-PL" sz="2800" dirty="0" smtClean="0">
                <a:latin typeface="Arial Black" pitchFamily="34" charset="0"/>
              </a:rPr>
              <a:t>Przygotowanie kotów do wystaw</a:t>
            </a:r>
            <a:endParaRPr lang="pl-PL" sz="2800" dirty="0">
              <a:latin typeface="Arial Black" pitchFamily="34" charset="0"/>
            </a:endParaRPr>
          </a:p>
        </p:txBody>
      </p:sp>
      <p:sp>
        <p:nvSpPr>
          <p:cNvPr id="3" name="pole tekstowe 2"/>
          <p:cNvSpPr txBox="1"/>
          <p:nvPr/>
        </p:nvSpPr>
        <p:spPr>
          <a:xfrm>
            <a:off x="683568" y="1628800"/>
            <a:ext cx="7488832" cy="4247317"/>
          </a:xfrm>
          <a:prstGeom prst="rect">
            <a:avLst/>
          </a:prstGeom>
          <a:noFill/>
        </p:spPr>
        <p:txBody>
          <a:bodyPr wrap="square" rtlCol="0">
            <a:spAutoFit/>
          </a:bodyPr>
          <a:lstStyle/>
          <a:p>
            <a:r>
              <a:rPr lang="pl-PL" b="1" dirty="0" smtClean="0"/>
              <a:t>U SĘDZIEGO ::</a:t>
            </a:r>
            <a:r>
              <a:rPr lang="pl-PL" dirty="0" smtClean="0"/>
              <a:t/>
            </a:r>
            <a:br>
              <a:rPr lang="pl-PL" dirty="0" smtClean="0"/>
            </a:br>
            <a:r>
              <a:rPr lang="pl-PL" dirty="0" smtClean="0"/>
              <a:t>Po wywołaniu numerku kota idziemy z nim do oceny. Kota stawiamy na stoliku sędziowskim i pilnując by nie "dał nogi", pozwalamy by sędzia go ocenił. Oczywiście najczęściej sędzia opisuje naszego kota, jednocześnie informując jego właściciela o jego dobrych i gorszych stronach. Po wypisaniu oceny albo czekamy z kotem na ringu do porównania (większa ilość kotów w danej klasie, porównanie do </a:t>
            </a:r>
            <a:r>
              <a:rPr lang="pl-PL" dirty="0" err="1" smtClean="0"/>
              <a:t>BiS</a:t>
            </a:r>
            <a:r>
              <a:rPr lang="pl-PL" dirty="0" smtClean="0"/>
              <a:t> i </a:t>
            </a:r>
            <a:r>
              <a:rPr lang="pl-PL" dirty="0" err="1" smtClean="0"/>
              <a:t>BiV</a:t>
            </a:r>
            <a:r>
              <a:rPr lang="pl-PL" dirty="0" smtClean="0"/>
              <a:t>) lub wracamy do klatki i tam oczekujemy na wywołanie ponownie naszego kota do porównania. Porównania dokonuje się trzymając kota w pozycji wystawowej, odpowiedniej dla danej rasy.</a:t>
            </a:r>
          </a:p>
          <a:p>
            <a:r>
              <a:rPr lang="pl-PL" dirty="0" smtClean="0"/>
              <a:t>Na wystawie kot może otrzymać następujące oceny:</a:t>
            </a:r>
            <a:br>
              <a:rPr lang="pl-PL" dirty="0" smtClean="0"/>
            </a:br>
            <a:r>
              <a:rPr lang="pl-PL" dirty="0" smtClean="0"/>
              <a:t>- ocena doskonała EX / V</a:t>
            </a:r>
            <a:br>
              <a:rPr lang="pl-PL" dirty="0" smtClean="0"/>
            </a:br>
            <a:r>
              <a:rPr lang="pl-PL" dirty="0" smtClean="0"/>
              <a:t>- ocena bardzo dobra VG / SG</a:t>
            </a:r>
            <a:br>
              <a:rPr lang="pl-PL" dirty="0" smtClean="0"/>
            </a:br>
            <a:r>
              <a:rPr lang="pl-PL" dirty="0" smtClean="0"/>
              <a:t>- ocena dobra G</a:t>
            </a:r>
          </a:p>
          <a:p>
            <a:endParaRPr lang="pl-PL" dirty="0"/>
          </a:p>
        </p:txBody>
      </p:sp>
      <p:pic>
        <p:nvPicPr>
          <p:cNvPr id="4098" name="Picture 2" descr="http://www.duchnilu.pl/img/galeria/bielsko/bielsko.JPG"/>
          <p:cNvPicPr>
            <a:picLocks noChangeAspect="1" noChangeArrowheads="1"/>
          </p:cNvPicPr>
          <p:nvPr/>
        </p:nvPicPr>
        <p:blipFill>
          <a:blip r:embed="rId2" cstate="print"/>
          <a:srcRect/>
          <a:stretch>
            <a:fillRect/>
          </a:stretch>
        </p:blipFill>
        <p:spPr bwMode="auto">
          <a:xfrm>
            <a:off x="6084168" y="4725144"/>
            <a:ext cx="2843808" cy="189248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836712"/>
            <a:ext cx="7200800" cy="523220"/>
          </a:xfrm>
          <a:prstGeom prst="rect">
            <a:avLst/>
          </a:prstGeom>
          <a:noFill/>
        </p:spPr>
        <p:txBody>
          <a:bodyPr wrap="square" rtlCol="0">
            <a:spAutoFit/>
          </a:bodyPr>
          <a:lstStyle/>
          <a:p>
            <a:pPr algn="ctr"/>
            <a:r>
              <a:rPr lang="pl-PL" sz="2800" dirty="0" smtClean="0">
                <a:latin typeface="Arial Black" pitchFamily="34" charset="0"/>
              </a:rPr>
              <a:t>Przygotowanie kotów do wystaw</a:t>
            </a:r>
            <a:endParaRPr lang="pl-PL" sz="2800" dirty="0">
              <a:latin typeface="Arial Black" pitchFamily="34" charset="0"/>
            </a:endParaRPr>
          </a:p>
        </p:txBody>
      </p:sp>
      <p:sp>
        <p:nvSpPr>
          <p:cNvPr id="3" name="pole tekstowe 2"/>
          <p:cNvSpPr txBox="1"/>
          <p:nvPr/>
        </p:nvSpPr>
        <p:spPr>
          <a:xfrm>
            <a:off x="971600" y="1772816"/>
            <a:ext cx="6912768" cy="5078313"/>
          </a:xfrm>
          <a:prstGeom prst="rect">
            <a:avLst/>
          </a:prstGeom>
          <a:noFill/>
        </p:spPr>
        <p:txBody>
          <a:bodyPr wrap="square" rtlCol="0">
            <a:spAutoFit/>
          </a:bodyPr>
          <a:lstStyle/>
          <a:p>
            <a:r>
              <a:rPr lang="pl-PL" dirty="0" smtClean="0"/>
              <a:t>Lokaty: 1,2,3,4 są przyznawane dla pierwszych czterech kotów w danej klasie, kolejne koty otrzymują lokatę bez numeru.</a:t>
            </a:r>
          </a:p>
          <a:p>
            <a:r>
              <a:rPr lang="pl-PL" dirty="0" smtClean="0"/>
              <a:t>Kocury i kotki oceniane są oddzielnie. Kocięta (3-6 miesięcy) oraz młodzież (6-10 miesięcy) otrzymują tylko oceny EX z odpowiednią lokatą, bez certyfikatu. Koty o nieuznanych odmianach barwnych otrzymują oceny i klasyfikację, bez certyfikatów i nie mogą być nominowane do </a:t>
            </a:r>
            <a:r>
              <a:rPr lang="pl-PL" dirty="0" err="1" smtClean="0"/>
              <a:t>BiS</a:t>
            </a:r>
            <a:r>
              <a:rPr lang="pl-PL" dirty="0" smtClean="0"/>
              <a:t>. Kotom ras nieuznanych, miotom, kotom domowym przyznawane są miejsca </a:t>
            </a:r>
            <a:r>
              <a:rPr lang="pl-PL" dirty="0" err="1" smtClean="0"/>
              <a:t>Ex:I</a:t>
            </a:r>
            <a:r>
              <a:rPr lang="pl-PL" dirty="0" smtClean="0"/>
              <a:t>, II, </a:t>
            </a:r>
            <a:r>
              <a:rPr lang="pl-PL" dirty="0" err="1" smtClean="0"/>
              <a:t>III,IV</a:t>
            </a:r>
            <a:r>
              <a:rPr lang="pl-PL" dirty="0" smtClean="0"/>
              <a:t>.</a:t>
            </a:r>
          </a:p>
          <a:p>
            <a:r>
              <a:rPr lang="pl-PL" dirty="0" smtClean="0"/>
              <a:t/>
            </a:r>
            <a:br>
              <a:rPr lang="pl-PL" dirty="0" smtClean="0"/>
            </a:br>
            <a:r>
              <a:rPr lang="pl-PL" dirty="0" smtClean="0"/>
              <a:t>Najlepszy w Kolorze - Best </a:t>
            </a:r>
            <a:r>
              <a:rPr lang="pl-PL" dirty="0" err="1" smtClean="0"/>
              <a:t>in</a:t>
            </a:r>
            <a:r>
              <a:rPr lang="pl-PL" dirty="0" smtClean="0"/>
              <a:t> </a:t>
            </a:r>
            <a:r>
              <a:rPr lang="pl-PL" dirty="0" err="1" smtClean="0"/>
              <a:t>Variety</a:t>
            </a:r>
            <a:r>
              <a:rPr lang="pl-PL" dirty="0" smtClean="0"/>
              <a:t> (BIV) -tytuł ten jest przyznawany jeśli w danym kolorze lub grupie barwnej są minimum 3 koty. Tytuł </a:t>
            </a:r>
            <a:r>
              <a:rPr lang="pl-PL" dirty="0" err="1" smtClean="0"/>
              <a:t>BiV</a:t>
            </a:r>
            <a:r>
              <a:rPr lang="pl-PL" dirty="0" smtClean="0"/>
              <a:t> może być przyznawany z podziałem na klasy wystawowe lub też dla całej grupy kotów.  </a:t>
            </a:r>
            <a:r>
              <a:rPr lang="pl-PL" dirty="0" err="1" smtClean="0"/>
              <a:t>Kastraty</a:t>
            </a:r>
            <a:r>
              <a:rPr lang="pl-PL" dirty="0" smtClean="0"/>
              <a:t> nie mogą być łączone z innymi kotami i walczą one osobno o tytuł </a:t>
            </a:r>
            <a:r>
              <a:rPr lang="pl-PL" dirty="0" err="1" smtClean="0"/>
              <a:t>BiV</a:t>
            </a:r>
            <a:r>
              <a:rPr lang="pl-PL" dirty="0" smtClean="0"/>
              <a:t> </a:t>
            </a:r>
            <a:r>
              <a:rPr lang="pl-PL" dirty="0" err="1" smtClean="0"/>
              <a:t>Neuter</a:t>
            </a:r>
            <a:r>
              <a:rPr lang="pl-PL" dirty="0" smtClean="0"/>
              <a:t>.  </a:t>
            </a:r>
            <a:r>
              <a:rPr lang="pl-PL" dirty="0" err="1" smtClean="0"/>
              <a:t>Kastraty</a:t>
            </a:r>
            <a:r>
              <a:rPr lang="pl-PL" dirty="0" smtClean="0"/>
              <a:t> i </a:t>
            </a:r>
            <a:r>
              <a:rPr lang="pl-PL" dirty="0" err="1" smtClean="0"/>
              <a:t>kastratki</a:t>
            </a:r>
            <a:r>
              <a:rPr lang="pl-PL" dirty="0" smtClean="0"/>
              <a:t> nie są porównywane z pozostałymi kotami.</a:t>
            </a:r>
          </a:p>
          <a:p>
            <a:endParaRPr lang="pl-P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836712"/>
            <a:ext cx="7200800" cy="523220"/>
          </a:xfrm>
          <a:prstGeom prst="rect">
            <a:avLst/>
          </a:prstGeom>
          <a:noFill/>
        </p:spPr>
        <p:txBody>
          <a:bodyPr wrap="square" rtlCol="0">
            <a:spAutoFit/>
          </a:bodyPr>
          <a:lstStyle/>
          <a:p>
            <a:pPr algn="ctr"/>
            <a:r>
              <a:rPr lang="pl-PL" sz="2800" dirty="0" smtClean="0">
                <a:latin typeface="Arial Black" pitchFamily="34" charset="0"/>
              </a:rPr>
              <a:t>Przygotowanie kotów do wystaw</a:t>
            </a:r>
            <a:endParaRPr lang="pl-PL" sz="2800" dirty="0">
              <a:latin typeface="Arial Black" pitchFamily="34" charset="0"/>
            </a:endParaRPr>
          </a:p>
        </p:txBody>
      </p:sp>
      <p:sp>
        <p:nvSpPr>
          <p:cNvPr id="3" name="pole tekstowe 2"/>
          <p:cNvSpPr txBox="1"/>
          <p:nvPr/>
        </p:nvSpPr>
        <p:spPr>
          <a:xfrm>
            <a:off x="971600" y="1700808"/>
            <a:ext cx="7128792" cy="2308324"/>
          </a:xfrm>
          <a:prstGeom prst="rect">
            <a:avLst/>
          </a:prstGeom>
          <a:noFill/>
        </p:spPr>
        <p:txBody>
          <a:bodyPr wrap="square" rtlCol="0">
            <a:spAutoFit/>
          </a:bodyPr>
          <a:lstStyle/>
          <a:p>
            <a:r>
              <a:rPr lang="pl-PL" b="1" dirty="0" smtClean="0"/>
              <a:t>PO OCENIE ::</a:t>
            </a:r>
            <a:br>
              <a:rPr lang="pl-PL" b="1" dirty="0" smtClean="0"/>
            </a:br>
            <a:r>
              <a:rPr lang="pl-PL" dirty="0" smtClean="0"/>
              <a:t>Po zakończonej ocenie naszego kota, pozostajemy na hali wystawowej. Jeśli nasz kot został nominowany do BIS-u, czekamy na rozpoczęcie Best </a:t>
            </a:r>
            <a:r>
              <a:rPr lang="pl-PL" dirty="0" err="1" smtClean="0"/>
              <a:t>in</a:t>
            </a:r>
            <a:r>
              <a:rPr lang="pl-PL" dirty="0" smtClean="0"/>
              <a:t> Show. Koty nominowane proszone są o donoszenie do ringu po kolei w swoich kategoriach (</a:t>
            </a:r>
            <a:r>
              <a:rPr lang="pl-PL" dirty="0" err="1" smtClean="0"/>
              <a:t>I.II,III,IV</a:t>
            </a:r>
            <a:r>
              <a:rPr lang="pl-PL" dirty="0" smtClean="0"/>
              <a:t>). Koty w </a:t>
            </a:r>
            <a:r>
              <a:rPr lang="pl-PL" dirty="0" err="1" smtClean="0"/>
              <a:t>BiS</a:t>
            </a:r>
            <a:r>
              <a:rPr lang="pl-PL" dirty="0" smtClean="0"/>
              <a:t> wystawiają stewardzi.</a:t>
            </a:r>
            <a:br>
              <a:rPr lang="pl-PL" dirty="0" smtClean="0"/>
            </a:br>
            <a:r>
              <a:rPr lang="pl-PL" dirty="0" smtClean="0"/>
              <a:t>Po oficjalnym zakończeniu wystawy należy udać się do sekretariatu po dyplom wraz z kartą oceny kota.</a:t>
            </a:r>
            <a:endParaRPr lang="pl-PL" dirty="0"/>
          </a:p>
        </p:txBody>
      </p:sp>
      <p:pic>
        <p:nvPicPr>
          <p:cNvPr id="6146" name="Picture 2" descr="http://img2.garnek.pl/a.garnek.pl/019/651/19651425_800.0.jpg/wystawa-kotow.jpg"/>
          <p:cNvPicPr>
            <a:picLocks noChangeAspect="1" noChangeArrowheads="1"/>
          </p:cNvPicPr>
          <p:nvPr/>
        </p:nvPicPr>
        <p:blipFill>
          <a:blip r:embed="rId2" cstate="print"/>
          <a:srcRect/>
          <a:stretch>
            <a:fillRect/>
          </a:stretch>
        </p:blipFill>
        <p:spPr bwMode="auto">
          <a:xfrm>
            <a:off x="4916006" y="4149080"/>
            <a:ext cx="4035634" cy="270892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3" name="Obraz 2" descr="IMG_4424.JPG"/>
          <p:cNvPicPr>
            <a:picLocks noChangeAspect="1"/>
          </p:cNvPicPr>
          <p:nvPr/>
        </p:nvPicPr>
        <p:blipFill>
          <a:blip r:embed="rId2" cstate="print"/>
          <a:stretch>
            <a:fillRect/>
          </a:stretch>
        </p:blipFill>
        <p:spPr>
          <a:xfrm>
            <a:off x="2771800" y="1412776"/>
            <a:ext cx="3366120" cy="504918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6146" name="Picture 2" descr="D:\Biały Bór\IMG_4247.JPG"/>
          <p:cNvPicPr>
            <a:picLocks noChangeAspect="1" noChangeArrowheads="1"/>
          </p:cNvPicPr>
          <p:nvPr/>
        </p:nvPicPr>
        <p:blipFill>
          <a:blip r:embed="rId2" cstate="print"/>
          <a:srcRect/>
          <a:stretch>
            <a:fillRect/>
          </a:stretch>
        </p:blipFill>
        <p:spPr bwMode="auto">
          <a:xfrm>
            <a:off x="6300192" y="1772816"/>
            <a:ext cx="2382011" cy="3573016"/>
          </a:xfrm>
          <a:prstGeom prst="rect">
            <a:avLst/>
          </a:prstGeom>
          <a:noFill/>
        </p:spPr>
      </p:pic>
      <p:sp>
        <p:nvSpPr>
          <p:cNvPr id="4" name="pole tekstowe 3"/>
          <p:cNvSpPr txBox="1"/>
          <p:nvPr/>
        </p:nvSpPr>
        <p:spPr>
          <a:xfrm>
            <a:off x="539552" y="1700808"/>
            <a:ext cx="5184576" cy="4801314"/>
          </a:xfrm>
          <a:prstGeom prst="rect">
            <a:avLst/>
          </a:prstGeom>
          <a:noFill/>
        </p:spPr>
        <p:txBody>
          <a:bodyPr wrap="square" rtlCol="0">
            <a:spAutoFit/>
          </a:bodyPr>
          <a:lstStyle/>
          <a:p>
            <a:r>
              <a:rPr lang="pl-PL" dirty="0" smtClean="0">
                <a:latin typeface="Arial" pitchFamily="34" charset="0"/>
                <a:cs typeface="Arial" pitchFamily="34" charset="0"/>
              </a:rPr>
              <a:t>Przygotowanie konia do wystawy rozpoczynamy już na kilka miesięcy przed pokazem.  Oczywiście dobór zwierząt do pokazów zaczyna się już od momentu ich urodzenia, nie mniej sam bagaż genetyczny nie wystarczy do wygrania pokazów.</a:t>
            </a:r>
          </a:p>
          <a:p>
            <a:endParaRPr lang="pl-PL" dirty="0" smtClean="0">
              <a:latin typeface="Arial" pitchFamily="34" charset="0"/>
              <a:cs typeface="Arial" pitchFamily="34" charset="0"/>
            </a:endParaRPr>
          </a:p>
          <a:p>
            <a:r>
              <a:rPr lang="pl-PL" dirty="0" smtClean="0">
                <a:latin typeface="Arial" pitchFamily="34" charset="0"/>
                <a:cs typeface="Arial" pitchFamily="34" charset="0"/>
              </a:rPr>
              <a:t>Jednym z ważnych aspektów przygotowania konia, jest wykształcenie u niego umiejętności bezkonfliktowego współdziałania z właścicielem przy wszelkich czynnościach związanych z wystawami, m.in.: wchodzeniem do przyczepy.</a:t>
            </a:r>
          </a:p>
          <a:p>
            <a:endParaRPr lang="pl-PL" dirty="0" smtClean="0">
              <a:latin typeface="Arial" pitchFamily="34" charset="0"/>
              <a:cs typeface="Arial" pitchFamily="34" charset="0"/>
            </a:endParaRPr>
          </a:p>
          <a:p>
            <a:r>
              <a:rPr lang="pl-PL" dirty="0" smtClean="0">
                <a:latin typeface="Arial" pitchFamily="34" charset="0"/>
                <a:cs typeface="Arial" pitchFamily="34" charset="0"/>
              </a:rPr>
              <a:t>Wiele koni ma spore opory przed wąskimi przejściami, z tego powodu czasem problematyczne może być dowiezienie konia na wystawę.</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sp>
        <p:nvSpPr>
          <p:cNvPr id="4" name="pole tekstowe 3"/>
          <p:cNvSpPr txBox="1"/>
          <p:nvPr/>
        </p:nvSpPr>
        <p:spPr>
          <a:xfrm>
            <a:off x="539552" y="1700808"/>
            <a:ext cx="5184576" cy="3693319"/>
          </a:xfrm>
          <a:prstGeom prst="rect">
            <a:avLst/>
          </a:prstGeom>
          <a:noFill/>
        </p:spPr>
        <p:txBody>
          <a:bodyPr wrap="square" rtlCol="0">
            <a:spAutoFit/>
          </a:bodyPr>
          <a:lstStyle/>
          <a:p>
            <a:r>
              <a:rPr lang="pl-PL" dirty="0" smtClean="0">
                <a:latin typeface="Arial" pitchFamily="34" charset="0"/>
                <a:cs typeface="Arial" pitchFamily="34" charset="0"/>
              </a:rPr>
              <a:t>Koń wybrany do pokazów powinien </a:t>
            </a:r>
            <a:r>
              <a:rPr lang="pl-PL" dirty="0" smtClean="0">
                <a:latin typeface="Arial" pitchFamily="34" charset="0"/>
                <a:cs typeface="Arial" pitchFamily="34" charset="0"/>
              </a:rPr>
              <a:t>przede wszystkim zostać wyłączony z grupy i chodzić na pastwisko samodzielnie. </a:t>
            </a:r>
            <a:r>
              <a:rPr lang="pl-PL" dirty="0" smtClean="0">
                <a:latin typeface="Arial" pitchFamily="34" charset="0"/>
                <a:cs typeface="Arial" pitchFamily="34" charset="0"/>
              </a:rPr>
              <a:t>Uniknie </a:t>
            </a:r>
            <a:r>
              <a:rPr lang="pl-PL" dirty="0" smtClean="0">
                <a:latin typeface="Arial" pitchFamily="34" charset="0"/>
                <a:cs typeface="Arial" pitchFamily="34" charset="0"/>
              </a:rPr>
              <a:t>się przez to ran i zadrapań powstałych na skutek kopnięć i ugryzień, które często pojawiają się u koni wypuszczanych na łąki w dużych stadach. </a:t>
            </a:r>
          </a:p>
          <a:p>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Jeśli </a:t>
            </a:r>
            <a:r>
              <a:rPr lang="pl-PL" dirty="0" smtClean="0">
                <a:latin typeface="Arial" pitchFamily="34" charset="0"/>
                <a:cs typeface="Arial" pitchFamily="34" charset="0"/>
              </a:rPr>
              <a:t>koń był trzymany w </a:t>
            </a:r>
            <a:r>
              <a:rPr lang="pl-PL" dirty="0" err="1" smtClean="0">
                <a:latin typeface="Arial" pitchFamily="34" charset="0"/>
                <a:cs typeface="Arial" pitchFamily="34" charset="0"/>
              </a:rPr>
              <a:t>biegalni</a:t>
            </a:r>
            <a:r>
              <a:rPr lang="pl-PL" dirty="0" smtClean="0">
                <a:latin typeface="Arial" pitchFamily="34" charset="0"/>
                <a:cs typeface="Arial" pitchFamily="34" charset="0"/>
              </a:rPr>
              <a:t> (duża stajnia, w której nie ma boksów ani stanowisk, a konie nie są w żaden sposób przywiązane), koniecznie należy go przenieść do boksu. </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908720"/>
            <a:ext cx="6984776" cy="523220"/>
          </a:xfrm>
          <a:prstGeom prst="rect">
            <a:avLst/>
          </a:prstGeom>
          <a:noFill/>
        </p:spPr>
        <p:txBody>
          <a:bodyPr wrap="square" rtlCol="0">
            <a:spAutoFit/>
          </a:bodyPr>
          <a:lstStyle/>
          <a:p>
            <a:pPr algn="ctr"/>
            <a:r>
              <a:rPr lang="pl-PL" sz="2800" dirty="0" smtClean="0">
                <a:latin typeface="Arial Black" pitchFamily="34" charset="0"/>
              </a:rPr>
              <a:t>Warunki dopuszczenia do wystaw</a:t>
            </a:r>
            <a:endParaRPr lang="pl-PL" sz="2800" dirty="0">
              <a:latin typeface="Arial Black" pitchFamily="34" charset="0"/>
            </a:endParaRPr>
          </a:p>
        </p:txBody>
      </p:sp>
      <p:sp>
        <p:nvSpPr>
          <p:cNvPr id="3" name="pole tekstowe 2"/>
          <p:cNvSpPr txBox="1"/>
          <p:nvPr/>
        </p:nvSpPr>
        <p:spPr>
          <a:xfrm>
            <a:off x="971600" y="2204864"/>
            <a:ext cx="7488832" cy="2585323"/>
          </a:xfrm>
          <a:prstGeom prst="rect">
            <a:avLst/>
          </a:prstGeom>
          <a:noFill/>
        </p:spPr>
        <p:txBody>
          <a:bodyPr wrap="square" rtlCol="0">
            <a:spAutoFit/>
          </a:bodyPr>
          <a:lstStyle/>
          <a:p>
            <a:pPr>
              <a:buFontTx/>
              <a:buChar char="-"/>
            </a:pPr>
            <a:r>
              <a:rPr lang="pl-PL" dirty="0" smtClean="0">
                <a:latin typeface="Arial Black" pitchFamily="34" charset="0"/>
              </a:rPr>
              <a:t>Ustalone pochodzenie</a:t>
            </a:r>
          </a:p>
          <a:p>
            <a:pPr>
              <a:buFontTx/>
              <a:buChar char="-"/>
            </a:pPr>
            <a:endParaRPr lang="pl-PL" dirty="0">
              <a:latin typeface="Arial Black" pitchFamily="34" charset="0"/>
            </a:endParaRPr>
          </a:p>
          <a:p>
            <a:pPr>
              <a:buFontTx/>
              <a:buChar char="-"/>
            </a:pPr>
            <a:r>
              <a:rPr lang="pl-PL" dirty="0" smtClean="0">
                <a:latin typeface="Arial Black" pitchFamily="34" charset="0"/>
              </a:rPr>
              <a:t>Przynależność do konkretnego związku hodowców</a:t>
            </a:r>
          </a:p>
          <a:p>
            <a:pPr>
              <a:buFontTx/>
              <a:buChar char="-"/>
            </a:pPr>
            <a:endParaRPr lang="pl-PL" dirty="0" smtClean="0">
              <a:latin typeface="Arial Black" pitchFamily="34" charset="0"/>
            </a:endParaRPr>
          </a:p>
          <a:p>
            <a:pPr>
              <a:buFontTx/>
              <a:buChar char="-"/>
            </a:pPr>
            <a:r>
              <a:rPr lang="pl-PL" dirty="0" smtClean="0">
                <a:latin typeface="Arial Black" pitchFamily="34" charset="0"/>
              </a:rPr>
              <a:t> Odpowiednia budowa ciała (wzorzec) i temperament</a:t>
            </a:r>
          </a:p>
          <a:p>
            <a:pPr>
              <a:buFontTx/>
              <a:buChar char="-"/>
            </a:pPr>
            <a:endParaRPr lang="pl-PL" dirty="0" smtClean="0">
              <a:latin typeface="Arial Black" pitchFamily="34" charset="0"/>
            </a:endParaRPr>
          </a:p>
          <a:p>
            <a:pPr>
              <a:buFontTx/>
              <a:buChar char="-"/>
            </a:pPr>
            <a:r>
              <a:rPr lang="pl-PL" dirty="0" smtClean="0">
                <a:latin typeface="Arial Black" pitchFamily="34" charset="0"/>
              </a:rPr>
              <a:t> Stan zdrowia</a:t>
            </a:r>
          </a:p>
          <a:p>
            <a:pPr>
              <a:buFontTx/>
              <a:buChar char="-"/>
            </a:pPr>
            <a:endParaRPr lang="pl-PL" dirty="0" smtClean="0">
              <a:latin typeface="Arial Black" pitchFamily="34" charset="0"/>
            </a:endParaRPr>
          </a:p>
          <a:p>
            <a:pPr>
              <a:buFontTx/>
              <a:buChar char="-"/>
            </a:pPr>
            <a:r>
              <a:rPr lang="pl-PL" dirty="0" smtClean="0">
                <a:latin typeface="Arial Black" pitchFamily="34" charset="0"/>
              </a:rPr>
              <a:t> Wygląd okrywy włosowej i jej wytworów</a:t>
            </a:r>
            <a:endParaRPr lang="pl-PL" dirty="0">
              <a:latin typeface="Arial Black"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7170" name="Picture 2" descr="D:\Biały Bór\IMG_4361.JPG"/>
          <p:cNvPicPr>
            <a:picLocks noChangeAspect="1" noChangeArrowheads="1"/>
          </p:cNvPicPr>
          <p:nvPr/>
        </p:nvPicPr>
        <p:blipFill>
          <a:blip r:embed="rId2" cstate="print"/>
          <a:srcRect/>
          <a:stretch>
            <a:fillRect/>
          </a:stretch>
        </p:blipFill>
        <p:spPr bwMode="auto">
          <a:xfrm>
            <a:off x="5148063" y="2132856"/>
            <a:ext cx="3564397" cy="2376264"/>
          </a:xfrm>
          <a:prstGeom prst="rect">
            <a:avLst/>
          </a:prstGeom>
          <a:noFill/>
        </p:spPr>
      </p:pic>
      <p:sp>
        <p:nvSpPr>
          <p:cNvPr id="5" name="pole tekstowe 4"/>
          <p:cNvSpPr txBox="1"/>
          <p:nvPr/>
        </p:nvSpPr>
        <p:spPr>
          <a:xfrm>
            <a:off x="683568" y="1628800"/>
            <a:ext cx="4392488" cy="4247317"/>
          </a:xfrm>
          <a:prstGeom prst="rect">
            <a:avLst/>
          </a:prstGeom>
          <a:noFill/>
        </p:spPr>
        <p:txBody>
          <a:bodyPr wrap="square" rtlCol="0">
            <a:spAutoFit/>
          </a:bodyPr>
          <a:lstStyle/>
          <a:p>
            <a:r>
              <a:rPr lang="pl-PL" dirty="0" smtClean="0">
                <a:latin typeface="Arial" pitchFamily="34" charset="0"/>
                <a:cs typeface="Arial" pitchFamily="34" charset="0"/>
              </a:rPr>
              <a:t>Najważniejszą sprawą jest nauczenie konia prawidłowego poruszania się. Koń w czasie pokazu ma charakteryzować się pewną gracją ruchu. </a:t>
            </a:r>
          </a:p>
          <a:p>
            <a:endParaRPr lang="pl-PL" dirty="0" smtClean="0">
              <a:latin typeface="Arial" pitchFamily="34" charset="0"/>
              <a:cs typeface="Arial" pitchFamily="34" charset="0"/>
            </a:endParaRPr>
          </a:p>
          <a:p>
            <a:r>
              <a:rPr lang="pl-PL" dirty="0" smtClean="0">
                <a:latin typeface="Arial" pitchFamily="34" charset="0"/>
                <a:cs typeface="Arial" pitchFamily="34" charset="0"/>
              </a:rPr>
              <a:t>Często przydaje się podczas treningu pomoc drugiej osoby. Pomocnik np. pogania konia na sygnał dany przez </a:t>
            </a:r>
            <a:r>
              <a:rPr lang="pl-PL" dirty="0" smtClean="0">
                <a:latin typeface="Arial" pitchFamily="34" charset="0"/>
                <a:cs typeface="Arial" pitchFamily="34" charset="0"/>
              </a:rPr>
              <a:t>prowadzącego. </a:t>
            </a:r>
          </a:p>
          <a:p>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D</a:t>
            </a:r>
            <a:r>
              <a:rPr lang="pl-PL" dirty="0" smtClean="0">
                <a:latin typeface="Arial" pitchFamily="34" charset="0"/>
                <a:cs typeface="Arial" pitchFamily="34" charset="0"/>
              </a:rPr>
              <a:t>zięki </a:t>
            </a:r>
            <a:r>
              <a:rPr lang="pl-PL" dirty="0" smtClean="0">
                <a:latin typeface="Arial" pitchFamily="34" charset="0"/>
                <a:cs typeface="Arial" pitchFamily="34" charset="0"/>
              </a:rPr>
              <a:t>temu koń </a:t>
            </a:r>
            <a:r>
              <a:rPr lang="pl-PL" dirty="0" smtClean="0">
                <a:latin typeface="Arial" pitchFamily="34" charset="0"/>
                <a:cs typeface="Arial" pitchFamily="34" charset="0"/>
              </a:rPr>
              <a:t>w przyszłości będzie reagował przyspieszeniem na sygnał prowadzącego itp.</a:t>
            </a:r>
            <a:endParaRPr lang="pl-PL" dirty="0" smtClean="0"/>
          </a:p>
          <a:p>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sp>
        <p:nvSpPr>
          <p:cNvPr id="5" name="pole tekstowe 4"/>
          <p:cNvSpPr txBox="1"/>
          <p:nvPr/>
        </p:nvSpPr>
        <p:spPr>
          <a:xfrm>
            <a:off x="395536" y="1628800"/>
            <a:ext cx="8424936" cy="5078313"/>
          </a:xfrm>
          <a:prstGeom prst="rect">
            <a:avLst/>
          </a:prstGeom>
          <a:noFill/>
        </p:spPr>
        <p:txBody>
          <a:bodyPr wrap="square" rtlCol="0">
            <a:spAutoFit/>
          </a:bodyPr>
          <a:lstStyle/>
          <a:p>
            <a:r>
              <a:rPr lang="pl-PL" dirty="0" smtClean="0">
                <a:latin typeface="Arial" pitchFamily="34" charset="0"/>
                <a:cs typeface="Arial" pitchFamily="34" charset="0"/>
              </a:rPr>
              <a:t>Podczas nauki konia potrzebne są trzy osoby:</a:t>
            </a:r>
          </a:p>
          <a:p>
            <a:pPr lvl="0"/>
            <a:endParaRPr lang="pl-PL" dirty="0" smtClean="0">
              <a:latin typeface="Arial" pitchFamily="34" charset="0"/>
              <a:cs typeface="Arial" pitchFamily="34" charset="0"/>
            </a:endParaRPr>
          </a:p>
          <a:p>
            <a:pPr lvl="0"/>
            <a:r>
              <a:rPr lang="pl-PL" dirty="0" smtClean="0">
                <a:latin typeface="Arial" pitchFamily="34" charset="0"/>
                <a:cs typeface="Arial" pitchFamily="34" charset="0"/>
              </a:rPr>
              <a:t>prezenter </a:t>
            </a:r>
            <a:r>
              <a:rPr lang="pl-PL" dirty="0" smtClean="0">
                <a:latin typeface="Arial" pitchFamily="34" charset="0"/>
                <a:cs typeface="Arial" pitchFamily="34" charset="0"/>
              </a:rPr>
              <a:t>- który od początku </a:t>
            </a:r>
            <a:r>
              <a:rPr lang="pl-PL" dirty="0" smtClean="0">
                <a:latin typeface="Arial" pitchFamily="34" charset="0"/>
                <a:cs typeface="Arial" pitchFamily="34" charset="0"/>
              </a:rPr>
              <a:t>szkolenia </a:t>
            </a:r>
            <a:r>
              <a:rPr lang="pl-PL" dirty="0" smtClean="0">
                <a:latin typeface="Arial" pitchFamily="34" charset="0"/>
                <a:cs typeface="Arial" pitchFamily="34" charset="0"/>
              </a:rPr>
              <a:t>do wystawy stoi przed koniem i ma z nim </a:t>
            </a:r>
            <a:r>
              <a:rPr lang="pl-PL" dirty="0" smtClean="0">
                <a:latin typeface="Arial" pitchFamily="34" charset="0"/>
                <a:cs typeface="Arial" pitchFamily="34" charset="0"/>
              </a:rPr>
              <a:t>najbliższy kontakt</a:t>
            </a:r>
            <a:r>
              <a:rPr lang="pl-PL" dirty="0" smtClean="0">
                <a:latin typeface="Arial" pitchFamily="34" charset="0"/>
                <a:cs typeface="Arial" pitchFamily="34" charset="0"/>
              </a:rPr>
              <a:t>; ma </a:t>
            </a:r>
            <a:r>
              <a:rPr lang="pl-PL" dirty="0" smtClean="0">
                <a:latin typeface="Arial" pitchFamily="34" charset="0"/>
                <a:cs typeface="Arial" pitchFamily="34" charset="0"/>
              </a:rPr>
              <a:t>największy </a:t>
            </a:r>
            <a:r>
              <a:rPr lang="pl-PL" dirty="0" smtClean="0">
                <a:latin typeface="Arial" pitchFamily="34" charset="0"/>
                <a:cs typeface="Arial" pitchFamily="34" charset="0"/>
              </a:rPr>
              <a:t>wpływ na to, czy z każdą </a:t>
            </a:r>
            <a:r>
              <a:rPr lang="pl-PL" dirty="0" smtClean="0">
                <a:latin typeface="Arial" pitchFamily="34" charset="0"/>
                <a:cs typeface="Arial" pitchFamily="34" charset="0"/>
              </a:rPr>
              <a:t>lekcją następuje progres </a:t>
            </a:r>
            <a:r>
              <a:rPr lang="pl-PL" dirty="0" smtClean="0">
                <a:latin typeface="Arial" pitchFamily="34" charset="0"/>
                <a:cs typeface="Arial" pitchFamily="34" charset="0"/>
              </a:rPr>
              <a:t>czy regres; z </a:t>
            </a:r>
            <a:r>
              <a:rPr lang="pl-PL" dirty="0" smtClean="0">
                <a:latin typeface="Arial" pitchFamily="34" charset="0"/>
                <a:cs typeface="Arial" pitchFamily="34" charset="0"/>
              </a:rPr>
              <a:t>efektów swojej </a:t>
            </a:r>
            <a:r>
              <a:rPr lang="pl-PL" dirty="0" smtClean="0">
                <a:latin typeface="Arial" pitchFamily="34" charset="0"/>
                <a:cs typeface="Arial" pitchFamily="34" charset="0"/>
              </a:rPr>
              <a:t>pracy jest </a:t>
            </a:r>
            <a:r>
              <a:rPr lang="pl-PL" dirty="0" smtClean="0">
                <a:latin typeface="Arial" pitchFamily="34" charset="0"/>
                <a:cs typeface="Arial" pitchFamily="34" charset="0"/>
              </a:rPr>
              <a:t>rozliczany </a:t>
            </a:r>
            <a:r>
              <a:rPr lang="pl-PL" dirty="0" smtClean="0">
                <a:latin typeface="Arial" pitchFamily="34" charset="0"/>
                <a:cs typeface="Arial" pitchFamily="34" charset="0"/>
              </a:rPr>
              <a:t>przez </a:t>
            </a:r>
            <a:r>
              <a:rPr lang="pl-PL" dirty="0" smtClean="0">
                <a:latin typeface="Arial" pitchFamily="34" charset="0"/>
                <a:cs typeface="Arial" pitchFamily="34" charset="0"/>
              </a:rPr>
              <a:t>komisję</a:t>
            </a:r>
          </a:p>
          <a:p>
            <a:pPr lvl="0"/>
            <a:endParaRPr lang="pl-PL" dirty="0" smtClean="0">
              <a:latin typeface="Arial" pitchFamily="34" charset="0"/>
              <a:cs typeface="Arial" pitchFamily="34" charset="0"/>
            </a:endParaRPr>
          </a:p>
          <a:p>
            <a:pPr lvl="0"/>
            <a:r>
              <a:rPr lang="pl-PL" dirty="0" smtClean="0">
                <a:latin typeface="Arial" pitchFamily="34" charset="0"/>
                <a:cs typeface="Arial" pitchFamily="34" charset="0"/>
              </a:rPr>
              <a:t>pomocnik prezentera </a:t>
            </a:r>
            <a:r>
              <a:rPr lang="pl-PL" dirty="0" smtClean="0">
                <a:latin typeface="Arial" pitchFamily="34" charset="0"/>
                <a:cs typeface="Arial" pitchFamily="34" charset="0"/>
              </a:rPr>
              <a:t>- „</a:t>
            </a:r>
            <a:r>
              <a:rPr lang="pl-PL" dirty="0" smtClean="0">
                <a:latin typeface="Arial" pitchFamily="34" charset="0"/>
                <a:cs typeface="Arial" pitchFamily="34" charset="0"/>
              </a:rPr>
              <a:t>poganiacz</a:t>
            </a:r>
            <a:r>
              <a:rPr lang="pl-PL" dirty="0" smtClean="0">
                <a:latin typeface="Arial" pitchFamily="34" charset="0"/>
                <a:cs typeface="Arial" pitchFamily="34" charset="0"/>
              </a:rPr>
              <a:t>” </a:t>
            </a:r>
            <a:r>
              <a:rPr lang="pl-PL" dirty="0" smtClean="0">
                <a:latin typeface="Arial" pitchFamily="34" charset="0"/>
                <a:cs typeface="Arial" pitchFamily="34" charset="0"/>
              </a:rPr>
              <a:t>odpowiedzialny </a:t>
            </a:r>
            <a:r>
              <a:rPr lang="pl-PL" dirty="0" smtClean="0">
                <a:latin typeface="Arial" pitchFamily="34" charset="0"/>
                <a:cs typeface="Arial" pitchFamily="34" charset="0"/>
              </a:rPr>
              <a:t>za tempo </a:t>
            </a:r>
            <a:r>
              <a:rPr lang="pl-PL" dirty="0" smtClean="0">
                <a:latin typeface="Arial" pitchFamily="34" charset="0"/>
                <a:cs typeface="Arial" pitchFamily="34" charset="0"/>
              </a:rPr>
              <a:t>marszu</a:t>
            </a:r>
            <a:r>
              <a:rPr lang="pl-PL" dirty="0" smtClean="0">
                <a:latin typeface="Arial" pitchFamily="34" charset="0"/>
                <a:cs typeface="Arial" pitchFamily="34" charset="0"/>
              </a:rPr>
              <a:t>, </a:t>
            </a:r>
            <a:r>
              <a:rPr lang="pl-PL" dirty="0" smtClean="0">
                <a:latin typeface="Arial" pitchFamily="34" charset="0"/>
                <a:cs typeface="Arial" pitchFamily="34" charset="0"/>
              </a:rPr>
              <a:t>maszeruje </a:t>
            </a:r>
            <a:r>
              <a:rPr lang="pl-PL" dirty="0" smtClean="0">
                <a:latin typeface="Arial" pitchFamily="34" charset="0"/>
                <a:cs typeface="Arial" pitchFamily="34" charset="0"/>
              </a:rPr>
              <a:t>za koniem (</a:t>
            </a:r>
            <a:r>
              <a:rPr lang="pl-PL" dirty="0" smtClean="0">
                <a:latin typeface="Arial" pitchFamily="34" charset="0"/>
                <a:cs typeface="Arial" pitchFamily="34" charset="0"/>
              </a:rPr>
              <a:t>czasem </a:t>
            </a:r>
            <a:r>
              <a:rPr lang="pl-PL" dirty="0" smtClean="0">
                <a:latin typeface="Arial" pitchFamily="34" charset="0"/>
                <a:cs typeface="Arial" pitchFamily="34" charset="0"/>
              </a:rPr>
              <a:t>przed, by go </a:t>
            </a:r>
            <a:r>
              <a:rPr lang="pl-PL" dirty="0" smtClean="0">
                <a:latin typeface="Arial" pitchFamily="34" charset="0"/>
                <a:cs typeface="Arial" pitchFamily="34" charset="0"/>
              </a:rPr>
              <a:t>przyhamować</a:t>
            </a:r>
            <a:r>
              <a:rPr lang="pl-PL" dirty="0" smtClean="0">
                <a:latin typeface="Arial" pitchFamily="34" charset="0"/>
                <a:cs typeface="Arial" pitchFamily="34" charset="0"/>
              </a:rPr>
              <a:t>) i zwraca uwagę na błędy </a:t>
            </a:r>
            <a:r>
              <a:rPr lang="pl-PL" dirty="0" smtClean="0">
                <a:latin typeface="Arial" pitchFamily="34" charset="0"/>
                <a:cs typeface="Arial" pitchFamily="34" charset="0"/>
              </a:rPr>
              <a:t>prezentera</a:t>
            </a:r>
            <a:r>
              <a:rPr lang="pl-PL" dirty="0" smtClean="0">
                <a:latin typeface="Arial" pitchFamily="34" charset="0"/>
                <a:cs typeface="Arial" pitchFamily="34" charset="0"/>
              </a:rPr>
              <a:t>, udziela mu wskazówek</a:t>
            </a:r>
          </a:p>
          <a:p>
            <a:pPr lvl="0"/>
            <a:endParaRPr lang="pl-PL" dirty="0" smtClean="0">
              <a:latin typeface="Arial" pitchFamily="34" charset="0"/>
              <a:cs typeface="Arial" pitchFamily="34" charset="0"/>
            </a:endParaRPr>
          </a:p>
          <a:p>
            <a:pPr lvl="0"/>
            <a:r>
              <a:rPr lang="pl-PL" dirty="0" smtClean="0">
                <a:latin typeface="Arial" pitchFamily="34" charset="0"/>
                <a:cs typeface="Arial" pitchFamily="34" charset="0"/>
              </a:rPr>
              <a:t>trzecia </a:t>
            </a:r>
            <a:r>
              <a:rPr lang="pl-PL" dirty="0" smtClean="0">
                <a:latin typeface="Arial" pitchFamily="34" charset="0"/>
                <a:cs typeface="Arial" pitchFamily="34" charset="0"/>
              </a:rPr>
              <a:t>osoba </a:t>
            </a:r>
            <a:r>
              <a:rPr lang="pl-PL" dirty="0" smtClean="0">
                <a:latin typeface="Arial" pitchFamily="34" charset="0"/>
                <a:cs typeface="Arial" pitchFamily="34" charset="0"/>
              </a:rPr>
              <a:t>obserwuje prezentację </a:t>
            </a:r>
            <a:r>
              <a:rPr lang="pl-PL" dirty="0" smtClean="0">
                <a:latin typeface="Arial" pitchFamily="34" charset="0"/>
                <a:cs typeface="Arial" pitchFamily="34" charset="0"/>
              </a:rPr>
              <a:t>i </a:t>
            </a:r>
            <a:r>
              <a:rPr lang="pl-PL" dirty="0" smtClean="0">
                <a:latin typeface="Arial" pitchFamily="34" charset="0"/>
                <a:cs typeface="Arial" pitchFamily="34" charset="0"/>
              </a:rPr>
              <a:t>angażuje </a:t>
            </a:r>
            <a:r>
              <a:rPr lang="pl-PL" dirty="0" smtClean="0">
                <a:latin typeface="Arial" pitchFamily="34" charset="0"/>
                <a:cs typeface="Arial" pitchFamily="34" charset="0"/>
              </a:rPr>
              <a:t>się tylko w </a:t>
            </a:r>
            <a:r>
              <a:rPr lang="pl-PL" dirty="0" smtClean="0">
                <a:latin typeface="Arial" pitchFamily="34" charset="0"/>
                <a:cs typeface="Arial" pitchFamily="34" charset="0"/>
              </a:rPr>
              <a:t>momentach krytycznych </a:t>
            </a:r>
            <a:r>
              <a:rPr lang="pl-PL" dirty="0" smtClean="0">
                <a:latin typeface="Arial" pitchFamily="34" charset="0"/>
                <a:cs typeface="Arial" pitchFamily="34" charset="0"/>
              </a:rPr>
              <a:t>lub niebezpiecznych</a:t>
            </a:r>
            <a:r>
              <a:rPr lang="pl-PL" dirty="0" smtClean="0">
                <a:latin typeface="Arial" pitchFamily="34" charset="0"/>
                <a:cs typeface="Arial" pitchFamily="34" charset="0"/>
              </a:rPr>
              <a:t>.</a:t>
            </a:r>
          </a:p>
          <a:p>
            <a:pPr lvl="0"/>
            <a:endParaRPr lang="pl-PL" dirty="0" smtClean="0">
              <a:latin typeface="Arial" pitchFamily="34" charset="0"/>
              <a:cs typeface="Arial" pitchFamily="34" charset="0"/>
            </a:endParaRPr>
          </a:p>
          <a:p>
            <a:r>
              <a:rPr lang="pl-PL" dirty="0" smtClean="0">
                <a:latin typeface="Arial" pitchFamily="34" charset="0"/>
                <a:cs typeface="Arial" pitchFamily="34" charset="0"/>
              </a:rPr>
              <a:t>Kluczem do </a:t>
            </a:r>
            <a:r>
              <a:rPr lang="pl-PL" dirty="0" smtClean="0">
                <a:latin typeface="Arial" pitchFamily="34" charset="0"/>
                <a:cs typeface="Arial" pitchFamily="34" charset="0"/>
              </a:rPr>
              <a:t>sukcesu </a:t>
            </a:r>
            <a:r>
              <a:rPr lang="pl-PL" dirty="0" smtClean="0">
                <a:latin typeface="Arial" pitchFamily="34" charset="0"/>
                <a:cs typeface="Arial" pitchFamily="34" charset="0"/>
              </a:rPr>
              <a:t>jest </a:t>
            </a:r>
            <a:r>
              <a:rPr lang="pl-PL" dirty="0" smtClean="0">
                <a:latin typeface="Arial" pitchFamily="34" charset="0"/>
                <a:cs typeface="Arial" pitchFamily="34" charset="0"/>
              </a:rPr>
              <a:t>zbudowanie </a:t>
            </a:r>
            <a:r>
              <a:rPr lang="pl-PL" dirty="0" smtClean="0">
                <a:latin typeface="Arial" pitchFamily="34" charset="0"/>
                <a:cs typeface="Arial" pitchFamily="34" charset="0"/>
              </a:rPr>
              <a:t>przez </a:t>
            </a:r>
            <a:r>
              <a:rPr lang="pl-PL" dirty="0" smtClean="0">
                <a:latin typeface="Arial" pitchFamily="34" charset="0"/>
                <a:cs typeface="Arial" pitchFamily="34" charset="0"/>
              </a:rPr>
              <a:t>prezentera przyjacielskiej relacji </a:t>
            </a:r>
            <a:r>
              <a:rPr lang="pl-PL" dirty="0" smtClean="0">
                <a:latin typeface="Arial" pitchFamily="34" charset="0"/>
                <a:cs typeface="Arial" pitchFamily="34" charset="0"/>
              </a:rPr>
              <a:t>z koniem. Koń </a:t>
            </a:r>
            <a:r>
              <a:rPr lang="pl-PL" dirty="0" smtClean="0">
                <a:latin typeface="Arial" pitchFamily="34" charset="0"/>
                <a:cs typeface="Arial" pitchFamily="34" charset="0"/>
              </a:rPr>
              <a:t>przyzwyczaja </a:t>
            </a:r>
            <a:r>
              <a:rPr lang="pl-PL" dirty="0" smtClean="0">
                <a:latin typeface="Arial" pitchFamily="34" charset="0"/>
                <a:cs typeface="Arial" pitchFamily="34" charset="0"/>
              </a:rPr>
              <a:t>się do naszego głosu, gestów, </a:t>
            </a:r>
            <a:r>
              <a:rPr lang="pl-PL" dirty="0" smtClean="0">
                <a:latin typeface="Arial" pitchFamily="34" charset="0"/>
                <a:cs typeface="Arial" pitchFamily="34" charset="0"/>
              </a:rPr>
              <a:t>sposobu poruszania </a:t>
            </a:r>
            <a:r>
              <a:rPr lang="pl-PL" dirty="0" smtClean="0">
                <a:latin typeface="Arial" pitchFamily="34" charset="0"/>
                <a:cs typeface="Arial" pitchFamily="34" charset="0"/>
              </a:rPr>
              <a:t>się i </a:t>
            </a:r>
            <a:r>
              <a:rPr lang="pl-PL" dirty="0" smtClean="0">
                <a:latin typeface="Arial" pitchFamily="34" charset="0"/>
                <a:cs typeface="Arial" pitchFamily="34" charset="0"/>
              </a:rPr>
              <a:t>zapachu</a:t>
            </a:r>
            <a:r>
              <a:rPr lang="pl-PL" dirty="0" smtClean="0">
                <a:latin typeface="Arial" pitchFamily="34" charset="0"/>
                <a:cs typeface="Arial" pitchFamily="34" charset="0"/>
              </a:rPr>
              <a:t>. Podstawową zasadą jest </a:t>
            </a:r>
            <a:r>
              <a:rPr lang="pl-PL" dirty="0" smtClean="0">
                <a:latin typeface="Arial" pitchFamily="34" charset="0"/>
                <a:cs typeface="Arial" pitchFamily="34" charset="0"/>
              </a:rPr>
              <a:t>unikanie przemocy</a:t>
            </a:r>
            <a:r>
              <a:rPr lang="pl-PL" dirty="0" smtClean="0">
                <a:latin typeface="Arial" pitchFamily="34" charset="0"/>
                <a:cs typeface="Arial" pitchFamily="34" charset="0"/>
              </a:rPr>
              <a:t>. Najlepszą nagrodą będzie jabłko, </a:t>
            </a:r>
            <a:r>
              <a:rPr lang="pl-PL" dirty="0" smtClean="0">
                <a:latin typeface="Arial" pitchFamily="34" charset="0"/>
                <a:cs typeface="Arial" pitchFamily="34" charset="0"/>
              </a:rPr>
              <a:t>marchewka </a:t>
            </a:r>
            <a:r>
              <a:rPr lang="pl-PL" dirty="0" smtClean="0">
                <a:latin typeface="Arial" pitchFamily="34" charset="0"/>
                <a:cs typeface="Arial" pitchFamily="34" charset="0"/>
              </a:rPr>
              <a:t>czy </a:t>
            </a:r>
            <a:r>
              <a:rPr lang="pl-PL" dirty="0" smtClean="0">
                <a:latin typeface="Arial" pitchFamily="34" charset="0"/>
                <a:cs typeface="Arial" pitchFamily="34" charset="0"/>
              </a:rPr>
              <a:t>chociażby poklepanie </a:t>
            </a:r>
            <a:r>
              <a:rPr lang="pl-PL" dirty="0" smtClean="0">
                <a:latin typeface="Arial" pitchFamily="34" charset="0"/>
                <a:cs typeface="Arial" pitchFamily="34" charset="0"/>
              </a:rPr>
              <a:t>po karku.</a:t>
            </a:r>
          </a:p>
          <a:p>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7171" name="Picture 3" descr="D:\Biały Bór\IMG_4383.JPG"/>
          <p:cNvPicPr>
            <a:picLocks noChangeAspect="1" noChangeArrowheads="1"/>
          </p:cNvPicPr>
          <p:nvPr/>
        </p:nvPicPr>
        <p:blipFill>
          <a:blip r:embed="rId2" cstate="print"/>
          <a:srcRect/>
          <a:stretch>
            <a:fillRect/>
          </a:stretch>
        </p:blipFill>
        <p:spPr bwMode="auto">
          <a:xfrm>
            <a:off x="323528" y="2420888"/>
            <a:ext cx="3456384" cy="2304256"/>
          </a:xfrm>
          <a:prstGeom prst="rect">
            <a:avLst/>
          </a:prstGeom>
          <a:noFill/>
        </p:spPr>
      </p:pic>
      <p:sp>
        <p:nvSpPr>
          <p:cNvPr id="5" name="pole tekstowe 4"/>
          <p:cNvSpPr txBox="1"/>
          <p:nvPr/>
        </p:nvSpPr>
        <p:spPr>
          <a:xfrm>
            <a:off x="3851920" y="1484784"/>
            <a:ext cx="4824536" cy="5499328"/>
          </a:xfrm>
          <a:prstGeom prst="rect">
            <a:avLst/>
          </a:prstGeom>
          <a:noFill/>
        </p:spPr>
        <p:txBody>
          <a:bodyPr wrap="square" rtlCol="0">
            <a:spAutoFit/>
          </a:bodyPr>
          <a:lstStyle/>
          <a:p>
            <a:r>
              <a:rPr lang="pl-PL" dirty="0" smtClean="0">
                <a:latin typeface="Arial" pitchFamily="34" charset="0"/>
                <a:cs typeface="Arial" pitchFamily="34" charset="0"/>
              </a:rPr>
              <a:t>Aby koń miał </a:t>
            </a:r>
            <a:r>
              <a:rPr lang="pl-PL" dirty="0" smtClean="0">
                <a:latin typeface="Arial" pitchFamily="34" charset="0"/>
                <a:cs typeface="Arial" pitchFamily="34" charset="0"/>
              </a:rPr>
              <a:t>dobrą kondycję i prawidłowo rozwinięte mięśnie, </a:t>
            </a:r>
            <a:r>
              <a:rPr lang="pl-PL" dirty="0" smtClean="0">
                <a:latin typeface="Arial" pitchFamily="34" charset="0"/>
                <a:cs typeface="Arial" pitchFamily="34" charset="0"/>
              </a:rPr>
              <a:t>trenuje </a:t>
            </a:r>
            <a:r>
              <a:rPr lang="pl-PL" dirty="0" smtClean="0">
                <a:latin typeface="Arial" pitchFamily="34" charset="0"/>
                <a:cs typeface="Arial" pitchFamily="34" charset="0"/>
              </a:rPr>
              <a:t>się go codziennie na lonży około 30 minut (należy pamiętać o zmianach kierunku). </a:t>
            </a:r>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Np. araby </a:t>
            </a:r>
            <a:r>
              <a:rPr lang="pl-PL" dirty="0" smtClean="0">
                <a:latin typeface="Arial" pitchFamily="34" charset="0"/>
                <a:cs typeface="Arial" pitchFamily="34" charset="0"/>
              </a:rPr>
              <a:t>pokazywane są tylko w dwóch chodach (stępie i kłusie) oraz na stój, to podczas treningu, powinny poruszać się tylko nimi. </a:t>
            </a:r>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Należy </a:t>
            </a:r>
            <a:r>
              <a:rPr lang="pl-PL" dirty="0" smtClean="0">
                <a:latin typeface="Arial" pitchFamily="34" charset="0"/>
                <a:cs typeface="Arial" pitchFamily="34" charset="0"/>
              </a:rPr>
              <a:t>unikać zagalopowania. Tempo w kłusie powinno być energiczne, rytmiczne, żwawe i jednolite. </a:t>
            </a:r>
          </a:p>
          <a:p>
            <a:r>
              <a:rPr lang="pl-PL" dirty="0" smtClean="0">
                <a:latin typeface="Arial" pitchFamily="34" charset="0"/>
                <a:cs typeface="Arial" pitchFamily="34" charset="0"/>
              </a:rPr>
              <a:t> </a:t>
            </a:r>
            <a:endParaRPr lang="pl-PL" dirty="0" smtClean="0">
              <a:latin typeface="Arial" pitchFamily="34" charset="0"/>
              <a:cs typeface="Arial" pitchFamily="34" charset="0"/>
            </a:endParaRPr>
          </a:p>
          <a:p>
            <a:r>
              <a:rPr lang="pl-PL" dirty="0" smtClean="0">
                <a:latin typeface="Arial" pitchFamily="34" charset="0"/>
                <a:cs typeface="Arial" pitchFamily="34" charset="0"/>
              </a:rPr>
              <a:t>Poza </a:t>
            </a:r>
            <a:r>
              <a:rPr lang="pl-PL" dirty="0" smtClean="0">
                <a:latin typeface="Arial" pitchFamily="34" charset="0"/>
                <a:cs typeface="Arial" pitchFamily="34" charset="0"/>
              </a:rPr>
              <a:t>treningiem na lonży bardzo ważne jest ćwiczenie z koniem poruszania się na prezenterce, prawidłowego ustawienia w pozycji stojącej oraz tzw. oddawania głowy i szyi. </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sp>
        <p:nvSpPr>
          <p:cNvPr id="5" name="pole tekstowe 4"/>
          <p:cNvSpPr txBox="1"/>
          <p:nvPr/>
        </p:nvSpPr>
        <p:spPr>
          <a:xfrm>
            <a:off x="395536" y="1484784"/>
            <a:ext cx="5472608" cy="4801314"/>
          </a:xfrm>
          <a:prstGeom prst="rect">
            <a:avLst/>
          </a:prstGeom>
          <a:noFill/>
        </p:spPr>
        <p:txBody>
          <a:bodyPr wrap="square" rtlCol="0">
            <a:spAutoFit/>
          </a:bodyPr>
          <a:lstStyle/>
          <a:p>
            <a:r>
              <a:rPr lang="pl-PL" dirty="0" smtClean="0">
                <a:latin typeface="Arial" pitchFamily="34" charset="0"/>
                <a:cs typeface="Arial" pitchFamily="34" charset="0"/>
              </a:rPr>
              <a:t>Konie arabskie mają tendencje do wyciągania głowy w kierunku czegoś, co bardzo je interesuje. Cecha ta została wykorzystana podczas pokazów. Pozwala na ładne zaprezentowanie konia oraz ułatwia ocenę budowy jego głowy i szyi. </a:t>
            </a:r>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Wbrew </a:t>
            </a:r>
            <a:r>
              <a:rPr lang="pl-PL" dirty="0" smtClean="0">
                <a:latin typeface="Arial" pitchFamily="34" charset="0"/>
                <a:cs typeface="Arial" pitchFamily="34" charset="0"/>
              </a:rPr>
              <a:t>pozorom nauczenie konia tego elementu jest dosyć trudne. Znacznie trudniej jest do prawidłowego ustawienia głowy dołożyć prawidłowe ustawienie kończyn i zadu. </a:t>
            </a:r>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Nogi </a:t>
            </a:r>
            <a:r>
              <a:rPr lang="pl-PL" dirty="0" smtClean="0">
                <a:latin typeface="Arial" pitchFamily="34" charset="0"/>
                <a:cs typeface="Arial" pitchFamily="34" charset="0"/>
              </a:rPr>
              <a:t>przednie powinny być ustawione pod kątem prostym do ciała konia, natomiast zadnie mogą zostać trochę z tyłu. Ten sposób ustawienia tylnych nóg często stosowany jest u koni, które mają za bardzo ścięty zad, i pozawala troszkę zatuszować tą wadę. </a:t>
            </a:r>
            <a:endParaRPr lang="pl-PL" dirty="0">
              <a:latin typeface="Arial" pitchFamily="34" charset="0"/>
              <a:cs typeface="Arial" pitchFamily="34" charset="0"/>
            </a:endParaRPr>
          </a:p>
        </p:txBody>
      </p:sp>
      <p:pic>
        <p:nvPicPr>
          <p:cNvPr id="7170" name="Picture 2" descr="http://swietokrzyskie.info/wiadomosci/foto/2010_08/micha____w_wystawa_koni.jpeg"/>
          <p:cNvPicPr>
            <a:picLocks noChangeAspect="1" noChangeArrowheads="1"/>
          </p:cNvPicPr>
          <p:nvPr/>
        </p:nvPicPr>
        <p:blipFill>
          <a:blip r:embed="rId2" cstate="print"/>
          <a:srcRect/>
          <a:stretch>
            <a:fillRect/>
          </a:stretch>
        </p:blipFill>
        <p:spPr bwMode="auto">
          <a:xfrm>
            <a:off x="5816091" y="4149080"/>
            <a:ext cx="3327909" cy="270891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10243" name="Picture 3" descr="D:\Biały Bór\IMG_4392.JPG"/>
          <p:cNvPicPr>
            <a:picLocks noChangeAspect="1" noChangeArrowheads="1"/>
          </p:cNvPicPr>
          <p:nvPr/>
        </p:nvPicPr>
        <p:blipFill>
          <a:blip r:embed="rId2" cstate="print"/>
          <a:srcRect/>
          <a:stretch>
            <a:fillRect/>
          </a:stretch>
        </p:blipFill>
        <p:spPr bwMode="auto">
          <a:xfrm>
            <a:off x="3995936" y="1268760"/>
            <a:ext cx="4699477" cy="3573016"/>
          </a:xfrm>
          <a:prstGeom prst="rect">
            <a:avLst/>
          </a:prstGeom>
          <a:noFill/>
        </p:spPr>
      </p:pic>
      <p:sp>
        <p:nvSpPr>
          <p:cNvPr id="4" name="pole tekstowe 3"/>
          <p:cNvSpPr txBox="1"/>
          <p:nvPr/>
        </p:nvSpPr>
        <p:spPr>
          <a:xfrm>
            <a:off x="467544" y="1628800"/>
            <a:ext cx="3312368" cy="4247317"/>
          </a:xfrm>
          <a:prstGeom prst="rect">
            <a:avLst/>
          </a:prstGeom>
          <a:noFill/>
        </p:spPr>
        <p:txBody>
          <a:bodyPr wrap="square" rtlCol="0">
            <a:spAutoFit/>
          </a:bodyPr>
          <a:lstStyle/>
          <a:p>
            <a:r>
              <a:rPr lang="pl-PL" dirty="0" smtClean="0">
                <a:latin typeface="Arial" pitchFamily="34" charset="0"/>
                <a:cs typeface="Arial" pitchFamily="34" charset="0"/>
              </a:rPr>
              <a:t>Konia prowadzimy trzymając uzdę koło 20-30 cm od wędzidła, poruszając się po lewej stronie konia.</a:t>
            </a:r>
          </a:p>
          <a:p>
            <a:endParaRPr lang="pl-PL" dirty="0" smtClean="0">
              <a:latin typeface="Arial" pitchFamily="34" charset="0"/>
              <a:cs typeface="Arial" pitchFamily="34" charset="0"/>
            </a:endParaRPr>
          </a:p>
          <a:p>
            <a:r>
              <a:rPr lang="pl-PL" dirty="0" smtClean="0">
                <a:latin typeface="Arial" pitchFamily="34" charset="0"/>
                <a:cs typeface="Arial" pitchFamily="34" charset="0"/>
              </a:rPr>
              <a:t>Na pokazach, często trzeba z koniem biec, aby uwidocznić płynność ruchów. W takich sytuacjach przydają się pomocnicy/ zmiennicy, gdyż słaba kondycja prezentera może zepsuć pokaz. Osoba wypoczęta przejmuje konia i biegnie z nim dalej, nie zwalniając ruchu konia.</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1026" name="Picture 2" descr="D:\Biały Bór\IMG_4400d.jpg"/>
          <p:cNvPicPr>
            <a:picLocks noChangeAspect="1" noChangeArrowheads="1"/>
          </p:cNvPicPr>
          <p:nvPr/>
        </p:nvPicPr>
        <p:blipFill>
          <a:blip r:embed="rId2" cstate="print"/>
          <a:srcRect/>
          <a:stretch>
            <a:fillRect/>
          </a:stretch>
        </p:blipFill>
        <p:spPr bwMode="auto">
          <a:xfrm>
            <a:off x="4427984" y="1556792"/>
            <a:ext cx="4099402" cy="4365104"/>
          </a:xfrm>
          <a:prstGeom prst="rect">
            <a:avLst/>
          </a:prstGeom>
          <a:noFill/>
        </p:spPr>
      </p:pic>
      <p:sp>
        <p:nvSpPr>
          <p:cNvPr id="5" name="pole tekstowe 4"/>
          <p:cNvSpPr txBox="1"/>
          <p:nvPr/>
        </p:nvSpPr>
        <p:spPr>
          <a:xfrm>
            <a:off x="467544" y="1628800"/>
            <a:ext cx="3384376" cy="4801314"/>
          </a:xfrm>
          <a:prstGeom prst="rect">
            <a:avLst/>
          </a:prstGeom>
          <a:noFill/>
        </p:spPr>
        <p:txBody>
          <a:bodyPr wrap="square" rtlCol="0">
            <a:spAutoFit/>
          </a:bodyPr>
          <a:lstStyle/>
          <a:p>
            <a:r>
              <a:rPr lang="pl-PL" dirty="0" smtClean="0">
                <a:latin typeface="Arial" pitchFamily="34" charset="0"/>
                <a:cs typeface="Arial" pitchFamily="34" charset="0"/>
              </a:rPr>
              <a:t>Podczas ruchu na pokazie, koń musi reagować na nasze sygnały i poruszać się ładnie podczas skrętów. Uczymy konia reagowania w odpowiedni sposób na np. podniesioną rękę. </a:t>
            </a:r>
          </a:p>
          <a:p>
            <a:endParaRPr lang="pl-PL" dirty="0" smtClean="0">
              <a:latin typeface="Arial" pitchFamily="34" charset="0"/>
              <a:cs typeface="Arial" pitchFamily="34" charset="0"/>
            </a:endParaRPr>
          </a:p>
          <a:p>
            <a:r>
              <a:rPr lang="pl-PL" dirty="0" smtClean="0">
                <a:latin typeface="Arial" pitchFamily="34" charset="0"/>
                <a:cs typeface="Arial" pitchFamily="34" charset="0"/>
              </a:rPr>
              <a:t>Po odpowiednio długiej pracy z koniem, zwierzak sam będzie skręcał w odpowiednia stronę gdy tylko podniesiemy odpowiednią rękę. </a:t>
            </a:r>
          </a:p>
          <a:p>
            <a:endParaRPr lang="pl-PL" dirty="0" smtClean="0">
              <a:latin typeface="Arial" pitchFamily="34" charset="0"/>
              <a:cs typeface="Arial" pitchFamily="34" charset="0"/>
            </a:endParaRPr>
          </a:p>
          <a:p>
            <a:r>
              <a:rPr lang="pl-PL" dirty="0" smtClean="0">
                <a:latin typeface="Arial" pitchFamily="34" charset="0"/>
                <a:cs typeface="Arial" pitchFamily="34" charset="0"/>
              </a:rPr>
              <a:t>Wygląda to zdecydowanie lepiej niż przepychanie czy  szarpanie  się z koniem</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9218" name="Picture 2" descr="D:\Biały Bór\IMG_4390.JPG"/>
          <p:cNvPicPr>
            <a:picLocks noChangeAspect="1" noChangeArrowheads="1"/>
          </p:cNvPicPr>
          <p:nvPr/>
        </p:nvPicPr>
        <p:blipFill>
          <a:blip r:embed="rId2" cstate="print"/>
          <a:srcRect/>
          <a:stretch>
            <a:fillRect/>
          </a:stretch>
        </p:blipFill>
        <p:spPr bwMode="auto">
          <a:xfrm>
            <a:off x="467544" y="1628800"/>
            <a:ext cx="4234771" cy="3212976"/>
          </a:xfrm>
          <a:prstGeom prst="rect">
            <a:avLst/>
          </a:prstGeom>
          <a:noFill/>
        </p:spPr>
      </p:pic>
      <p:sp>
        <p:nvSpPr>
          <p:cNvPr id="4" name="pole tekstowe 3"/>
          <p:cNvSpPr txBox="1"/>
          <p:nvPr/>
        </p:nvSpPr>
        <p:spPr>
          <a:xfrm>
            <a:off x="4932040" y="1772816"/>
            <a:ext cx="3888432" cy="4524315"/>
          </a:xfrm>
          <a:prstGeom prst="rect">
            <a:avLst/>
          </a:prstGeom>
          <a:noFill/>
        </p:spPr>
        <p:txBody>
          <a:bodyPr wrap="square" rtlCol="0">
            <a:spAutoFit/>
          </a:bodyPr>
          <a:lstStyle/>
          <a:p>
            <a:r>
              <a:rPr lang="pl-PL" dirty="0" smtClean="0">
                <a:latin typeface="Arial" pitchFamily="34" charset="0"/>
                <a:cs typeface="Arial" pitchFamily="34" charset="0"/>
              </a:rPr>
              <a:t>Na zachodzie całe rodziny pracują na dobre wystawienie zwierzęcia. </a:t>
            </a:r>
          </a:p>
          <a:p>
            <a:r>
              <a:rPr lang="pl-PL" dirty="0" smtClean="0">
                <a:latin typeface="Arial" pitchFamily="34" charset="0"/>
                <a:cs typeface="Arial" pitchFamily="34" charset="0"/>
              </a:rPr>
              <a:t>W czasie biegu zmieniają się płynnie aby koń poruszał się przez cały czas dynamicznie, bez względu na kondycję prezentera.</a:t>
            </a:r>
          </a:p>
          <a:p>
            <a:endParaRPr lang="pl-PL" dirty="0" smtClean="0">
              <a:latin typeface="Arial" pitchFamily="34" charset="0"/>
              <a:cs typeface="Arial" pitchFamily="34" charset="0"/>
            </a:endParaRPr>
          </a:p>
          <a:p>
            <a:r>
              <a:rPr lang="pl-PL" dirty="0" smtClean="0">
                <a:latin typeface="Arial" pitchFamily="34" charset="0"/>
                <a:cs typeface="Arial" pitchFamily="34" charset="0"/>
              </a:rPr>
              <a:t>Podczas ćwiczeń pomocnicy (rodzina) starają się rozpraszać uwagę konia machając flagami, szeleszcząc stukając czy krzycząc. </a:t>
            </a:r>
          </a:p>
          <a:p>
            <a:endParaRPr lang="pl-PL" dirty="0" smtClean="0">
              <a:latin typeface="Arial" pitchFamily="34" charset="0"/>
              <a:cs typeface="Arial" pitchFamily="34" charset="0"/>
            </a:endParaRPr>
          </a:p>
          <a:p>
            <a:r>
              <a:rPr lang="pl-PL" dirty="0" smtClean="0">
                <a:latin typeface="Arial" pitchFamily="34" charset="0"/>
                <a:cs typeface="Arial" pitchFamily="34" charset="0"/>
              </a:rPr>
              <a:t>Ma to spowodować, że koń nie będzie się rozpraszał na prawdziwej arenie, gdzie są tłumy ludzi, różne hałasy i tym podobne rzeczy.</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11266" name="Picture 2" descr="D:\Biały Bór\IMG_4408.JPG"/>
          <p:cNvPicPr>
            <a:picLocks noChangeAspect="1" noChangeArrowheads="1"/>
          </p:cNvPicPr>
          <p:nvPr/>
        </p:nvPicPr>
        <p:blipFill>
          <a:blip r:embed="rId2" cstate="print"/>
          <a:srcRect/>
          <a:stretch>
            <a:fillRect/>
          </a:stretch>
        </p:blipFill>
        <p:spPr bwMode="auto">
          <a:xfrm>
            <a:off x="3491880" y="1340768"/>
            <a:ext cx="5112568" cy="3408379"/>
          </a:xfrm>
          <a:prstGeom prst="rect">
            <a:avLst/>
          </a:prstGeom>
          <a:noFill/>
        </p:spPr>
      </p:pic>
      <p:sp>
        <p:nvSpPr>
          <p:cNvPr id="4" name="pole tekstowe 3"/>
          <p:cNvSpPr txBox="1"/>
          <p:nvPr/>
        </p:nvSpPr>
        <p:spPr>
          <a:xfrm>
            <a:off x="395536" y="1700808"/>
            <a:ext cx="2304256" cy="4247317"/>
          </a:xfrm>
          <a:prstGeom prst="rect">
            <a:avLst/>
          </a:prstGeom>
          <a:noFill/>
        </p:spPr>
        <p:txBody>
          <a:bodyPr wrap="square" rtlCol="0">
            <a:spAutoFit/>
          </a:bodyPr>
          <a:lstStyle/>
          <a:p>
            <a:r>
              <a:rPr lang="pl-PL" dirty="0" smtClean="0">
                <a:latin typeface="Arial" pitchFamily="34" charset="0"/>
                <a:cs typeface="Arial" pitchFamily="34" charset="0"/>
              </a:rPr>
              <a:t>Bardzo ważne jest też przyzwyczajenie konia do różnych miejsc ćwiczeń. </a:t>
            </a:r>
          </a:p>
          <a:p>
            <a:endParaRPr lang="pl-PL" dirty="0" smtClean="0">
              <a:latin typeface="Arial" pitchFamily="34" charset="0"/>
              <a:cs typeface="Arial" pitchFamily="34" charset="0"/>
            </a:endParaRPr>
          </a:p>
          <a:p>
            <a:r>
              <a:rPr lang="pl-PL" dirty="0" smtClean="0">
                <a:latin typeface="Arial" pitchFamily="34" charset="0"/>
                <a:cs typeface="Arial" pitchFamily="34" charset="0"/>
              </a:rPr>
              <a:t>Jeżeli będziemy tylko ćwiczyli na znanym mu padoku, to w nowym miejscu koń może się zestresować  i przestać reagować na komendy prezentera.</a:t>
            </a:r>
          </a:p>
          <a:p>
            <a:endParaRPr lang="pl-PL" dirty="0">
              <a:latin typeface="Arial" pitchFamily="34" charset="0"/>
              <a:cs typeface="Arial" pitchFamily="34" charset="0"/>
            </a:endParaRPr>
          </a:p>
        </p:txBody>
      </p:sp>
      <p:sp>
        <p:nvSpPr>
          <p:cNvPr id="5" name="pole tekstowe 4"/>
          <p:cNvSpPr txBox="1"/>
          <p:nvPr/>
        </p:nvSpPr>
        <p:spPr>
          <a:xfrm>
            <a:off x="3491880" y="5445224"/>
            <a:ext cx="4968552" cy="923330"/>
          </a:xfrm>
          <a:prstGeom prst="rect">
            <a:avLst/>
          </a:prstGeom>
          <a:noFill/>
        </p:spPr>
        <p:txBody>
          <a:bodyPr wrap="square" rtlCol="0">
            <a:spAutoFit/>
          </a:bodyPr>
          <a:lstStyle/>
          <a:p>
            <a:r>
              <a:rPr lang="pl-PL" dirty="0" smtClean="0">
                <a:latin typeface="Arial" pitchFamily="34" charset="0"/>
                <a:cs typeface="Arial" pitchFamily="34" charset="0"/>
              </a:rPr>
              <a:t>Starajmy się więc ćwiczyć w różnych miejscach, zróżnicowanych pod względem otoczenie i podłoże.</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8194" name="Picture 2" descr="D:\Biały Bór\IMG_4368.JPG"/>
          <p:cNvPicPr>
            <a:picLocks noChangeAspect="1" noChangeArrowheads="1"/>
          </p:cNvPicPr>
          <p:nvPr/>
        </p:nvPicPr>
        <p:blipFill>
          <a:blip r:embed="rId2" cstate="print"/>
          <a:srcRect/>
          <a:stretch>
            <a:fillRect/>
          </a:stretch>
        </p:blipFill>
        <p:spPr bwMode="auto">
          <a:xfrm>
            <a:off x="5292080" y="1772816"/>
            <a:ext cx="2958075" cy="4437112"/>
          </a:xfrm>
          <a:prstGeom prst="rect">
            <a:avLst/>
          </a:prstGeom>
          <a:noFill/>
        </p:spPr>
      </p:pic>
      <p:sp>
        <p:nvSpPr>
          <p:cNvPr id="4" name="pole tekstowe 3"/>
          <p:cNvSpPr txBox="1"/>
          <p:nvPr/>
        </p:nvSpPr>
        <p:spPr>
          <a:xfrm>
            <a:off x="683568" y="1772816"/>
            <a:ext cx="3744416" cy="4801314"/>
          </a:xfrm>
          <a:prstGeom prst="rect">
            <a:avLst/>
          </a:prstGeom>
          <a:noFill/>
        </p:spPr>
        <p:txBody>
          <a:bodyPr wrap="square" rtlCol="0">
            <a:spAutoFit/>
          </a:bodyPr>
          <a:lstStyle/>
          <a:p>
            <a:r>
              <a:rPr lang="pl-PL" dirty="0" smtClean="0">
                <a:latin typeface="Arial" pitchFamily="34" charset="0"/>
                <a:cs typeface="Arial" pitchFamily="34" charset="0"/>
              </a:rPr>
              <a:t>Przed wystawą konia kąpiemy, wyczesujemy grzywę i ogon.</a:t>
            </a:r>
          </a:p>
          <a:p>
            <a:endParaRPr lang="pl-PL" dirty="0" smtClean="0">
              <a:latin typeface="Arial" pitchFamily="34" charset="0"/>
              <a:cs typeface="Arial" pitchFamily="34" charset="0"/>
            </a:endParaRPr>
          </a:p>
          <a:p>
            <a:r>
              <a:rPr lang="pl-PL" dirty="0" smtClean="0">
                <a:latin typeface="Arial" pitchFamily="34" charset="0"/>
                <a:cs typeface="Arial" pitchFamily="34" charset="0"/>
              </a:rPr>
              <a:t>U koni szlachetnych możemy zaplatać grzywę. U koni zimnokrwistych i </a:t>
            </a:r>
            <a:r>
              <a:rPr lang="pl-PL" dirty="0" err="1" smtClean="0">
                <a:latin typeface="Arial" pitchFamily="34" charset="0"/>
                <a:cs typeface="Arial" pitchFamily="34" charset="0"/>
              </a:rPr>
              <a:t>kucy</a:t>
            </a:r>
            <a:r>
              <a:rPr lang="pl-PL" dirty="0" smtClean="0">
                <a:latin typeface="Arial" pitchFamily="34" charset="0"/>
                <a:cs typeface="Arial" pitchFamily="34" charset="0"/>
              </a:rPr>
              <a:t> grzywa powinna być zaczesana na jedną stronę.</a:t>
            </a:r>
          </a:p>
          <a:p>
            <a:endParaRPr lang="pl-PL" dirty="0" smtClean="0">
              <a:latin typeface="Arial" pitchFamily="34" charset="0"/>
              <a:cs typeface="Arial" pitchFamily="34" charset="0"/>
            </a:endParaRPr>
          </a:p>
          <a:p>
            <a:r>
              <a:rPr lang="pl-PL" dirty="0" smtClean="0">
                <a:latin typeface="Arial" pitchFamily="34" charset="0"/>
                <a:cs typeface="Arial" pitchFamily="34" charset="0"/>
              </a:rPr>
              <a:t>Kopyta powinny być </a:t>
            </a:r>
            <a:r>
              <a:rPr lang="pl-PL" dirty="0" err="1" smtClean="0">
                <a:latin typeface="Arial" pitchFamily="34" charset="0"/>
                <a:cs typeface="Arial" pitchFamily="34" charset="0"/>
              </a:rPr>
              <a:t>rozczyszczone</a:t>
            </a:r>
            <a:r>
              <a:rPr lang="pl-PL" dirty="0" smtClean="0">
                <a:latin typeface="Arial" pitchFamily="34" charset="0"/>
                <a:cs typeface="Arial" pitchFamily="34" charset="0"/>
              </a:rPr>
              <a:t>, umyte i naoliwione.</a:t>
            </a:r>
          </a:p>
          <a:p>
            <a:endParaRPr lang="pl-PL" dirty="0" smtClean="0">
              <a:latin typeface="Arial" pitchFamily="34" charset="0"/>
              <a:cs typeface="Arial" pitchFamily="34" charset="0"/>
            </a:endParaRPr>
          </a:p>
          <a:p>
            <a:r>
              <a:rPr lang="pl-PL" dirty="0" smtClean="0">
                <a:latin typeface="Arial" pitchFamily="34" charset="0"/>
                <a:cs typeface="Arial" pitchFamily="34" charset="0"/>
              </a:rPr>
              <a:t>Grzywę i ogon wyrównujemy. Jeśli koń ma długą </a:t>
            </a:r>
            <a:r>
              <a:rPr lang="pl-PL" dirty="0" smtClean="0">
                <a:latin typeface="Arial" pitchFamily="34" charset="0"/>
                <a:cs typeface="Arial" pitchFamily="34" charset="0"/>
              </a:rPr>
              <a:t>sierść</a:t>
            </a:r>
            <a:r>
              <a:rPr lang="pl-PL" dirty="0" smtClean="0">
                <a:latin typeface="Arial" pitchFamily="34" charset="0"/>
                <a:cs typeface="Arial" pitchFamily="34" charset="0"/>
              </a:rPr>
              <a:t>, to można go wygolić.</a:t>
            </a:r>
          </a:p>
          <a:p>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sp>
        <p:nvSpPr>
          <p:cNvPr id="4" name="pole tekstowe 3"/>
          <p:cNvSpPr txBox="1"/>
          <p:nvPr/>
        </p:nvSpPr>
        <p:spPr>
          <a:xfrm>
            <a:off x="683568" y="1772816"/>
            <a:ext cx="3744416" cy="3970318"/>
          </a:xfrm>
          <a:prstGeom prst="rect">
            <a:avLst/>
          </a:prstGeom>
          <a:noFill/>
        </p:spPr>
        <p:txBody>
          <a:bodyPr wrap="square" rtlCol="0">
            <a:spAutoFit/>
          </a:bodyPr>
          <a:lstStyle/>
          <a:p>
            <a:r>
              <a:rPr lang="pl-PL" dirty="0" smtClean="0">
                <a:latin typeface="Arial" pitchFamily="34" charset="0"/>
                <a:cs typeface="Arial" pitchFamily="34" charset="0"/>
              </a:rPr>
              <a:t>Aby koń ładnie się zaprezentował i przykuwał oko, musi mieć ładną, zadbaną i lśniącą sierść. </a:t>
            </a:r>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Żeby </a:t>
            </a:r>
            <a:r>
              <a:rPr lang="pl-PL" dirty="0" smtClean="0">
                <a:latin typeface="Arial" pitchFamily="34" charset="0"/>
                <a:cs typeface="Arial" pitchFamily="34" charset="0"/>
              </a:rPr>
              <a:t>uzyskać pożądany efekt, do paszy można dodatkowo dolewać oleju roślinnego oraz wbijać jajko. </a:t>
            </a:r>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Pozytywnie </a:t>
            </a:r>
            <a:r>
              <a:rPr lang="pl-PL" dirty="0" smtClean="0">
                <a:latin typeface="Arial" pitchFamily="34" charset="0"/>
                <a:cs typeface="Arial" pitchFamily="34" charset="0"/>
              </a:rPr>
              <a:t>na wygląd sierści wpływa także częste czyszczenie. </a:t>
            </a:r>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Do </a:t>
            </a:r>
            <a:r>
              <a:rPr lang="pl-PL" dirty="0" smtClean="0">
                <a:latin typeface="Arial" pitchFamily="34" charset="0"/>
                <a:cs typeface="Arial" pitchFamily="34" charset="0"/>
              </a:rPr>
              <a:t>tego celu najlepiej stosować szczotkę włosianą i gumową.</a:t>
            </a:r>
          </a:p>
          <a:p>
            <a:endParaRPr lang="pl-PL" dirty="0">
              <a:latin typeface="Arial" pitchFamily="34" charset="0"/>
              <a:cs typeface="Arial" pitchFamily="34" charset="0"/>
            </a:endParaRPr>
          </a:p>
        </p:txBody>
      </p:sp>
      <p:pic>
        <p:nvPicPr>
          <p:cNvPr id="1026" name="Picture 2" descr="D:\NOWE ZAPISY AWARIA ADATA\WAŻNE\Dokumentacja szkoły Krok po Kroku\8. PROJEKT - KAPITAŁ LUDZKI 9.2\zAJĘCIA Z przygotowywania do wystaw\ZDJĘCIA Z WYSTAW\IMG_2813.JPG"/>
          <p:cNvPicPr>
            <a:picLocks noChangeAspect="1" noChangeArrowheads="1"/>
          </p:cNvPicPr>
          <p:nvPr/>
        </p:nvPicPr>
        <p:blipFill>
          <a:blip r:embed="rId2" cstate="print"/>
          <a:srcRect/>
          <a:stretch>
            <a:fillRect/>
          </a:stretch>
        </p:blipFill>
        <p:spPr bwMode="auto">
          <a:xfrm>
            <a:off x="4427984" y="2492896"/>
            <a:ext cx="4426330" cy="29523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2348880"/>
            <a:ext cx="6984776" cy="1384995"/>
          </a:xfrm>
          <a:prstGeom prst="rect">
            <a:avLst/>
          </a:prstGeom>
          <a:noFill/>
        </p:spPr>
        <p:txBody>
          <a:bodyPr wrap="square" rtlCol="0">
            <a:spAutoFit/>
          </a:bodyPr>
          <a:lstStyle/>
          <a:p>
            <a:pPr algn="ctr"/>
            <a:r>
              <a:rPr lang="pl-PL" sz="2800" dirty="0" smtClean="0">
                <a:latin typeface="Arial Black" pitchFamily="34" charset="0"/>
              </a:rPr>
              <a:t>Przygotowanie do wystaw poszczególnych gatunków zwierząt.</a:t>
            </a:r>
            <a:endParaRPr lang="pl-PL" sz="2800" dirty="0">
              <a:latin typeface="Arial Black"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sp>
        <p:nvSpPr>
          <p:cNvPr id="5" name="pole tekstowe 4"/>
          <p:cNvSpPr txBox="1"/>
          <p:nvPr/>
        </p:nvSpPr>
        <p:spPr>
          <a:xfrm>
            <a:off x="395536" y="1484784"/>
            <a:ext cx="5472608" cy="3139321"/>
          </a:xfrm>
          <a:prstGeom prst="rect">
            <a:avLst/>
          </a:prstGeom>
          <a:noFill/>
        </p:spPr>
        <p:txBody>
          <a:bodyPr wrap="square" rtlCol="0">
            <a:spAutoFit/>
          </a:bodyPr>
          <a:lstStyle/>
          <a:p>
            <a:r>
              <a:rPr lang="pl-PL" dirty="0" smtClean="0">
                <a:latin typeface="Arial" pitchFamily="34" charset="0"/>
                <a:cs typeface="Arial" pitchFamily="34" charset="0"/>
              </a:rPr>
              <a:t>W dniu pokazu koniecznie trzeba konia dokładnie wykąpać. Można do tego celu zastosować szampon nabłyszczający i zmiękczający sierść, który dodatkowo nada jej ładny, zdrowy wyglądu. W przypadku konia siwego w wysuszony ogon i grzywę można dodatkowo wetrzeć kredę lub posłużyć się specjalnym preparatem w sprayu dla siwków. Sierść można także spryskać sprayem nabłyszczającym. Aby ładniej podkreślić szyję lub wizualnie ją wyszczuplić, można obciąć </a:t>
            </a:r>
            <a:endParaRPr lang="pl-PL" dirty="0" smtClean="0">
              <a:latin typeface="Arial" pitchFamily="34" charset="0"/>
              <a:cs typeface="Arial" pitchFamily="34" charset="0"/>
            </a:endParaRPr>
          </a:p>
          <a:p>
            <a:r>
              <a:rPr lang="pl-PL" dirty="0" smtClean="0">
                <a:latin typeface="Arial" pitchFamily="34" charset="0"/>
                <a:cs typeface="Arial" pitchFamily="34" charset="0"/>
              </a:rPr>
              <a:t>koniowi </a:t>
            </a:r>
            <a:r>
              <a:rPr lang="pl-PL" dirty="0" smtClean="0">
                <a:latin typeface="Arial" pitchFamily="34" charset="0"/>
                <a:cs typeface="Arial" pitchFamily="34" charset="0"/>
              </a:rPr>
              <a:t>grzywę na całej długości potylicy. </a:t>
            </a:r>
            <a:endParaRPr lang="pl-PL" dirty="0">
              <a:latin typeface="Arial" pitchFamily="34" charset="0"/>
              <a:cs typeface="Arial" pitchFamily="34" charset="0"/>
            </a:endParaRPr>
          </a:p>
        </p:txBody>
      </p:sp>
      <p:pic>
        <p:nvPicPr>
          <p:cNvPr id="6148" name="Picture 4" descr="http://www.wzhk.poznan.pl/nowa/images/galeria/2014/powiatowa%20wystawa%20koni%20hodowlanych%20w%20skokach%2022.06.2014/klacze_roczne/klacz_zorka_k1.jpg"/>
          <p:cNvPicPr>
            <a:picLocks noChangeAspect="1" noChangeArrowheads="1"/>
          </p:cNvPicPr>
          <p:nvPr/>
        </p:nvPicPr>
        <p:blipFill>
          <a:blip r:embed="rId2" cstate="print"/>
          <a:srcRect/>
          <a:stretch>
            <a:fillRect/>
          </a:stretch>
        </p:blipFill>
        <p:spPr bwMode="auto">
          <a:xfrm>
            <a:off x="4932040" y="4077072"/>
            <a:ext cx="3552816" cy="252028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sp>
        <p:nvSpPr>
          <p:cNvPr id="5" name="pole tekstowe 4"/>
          <p:cNvSpPr txBox="1"/>
          <p:nvPr/>
        </p:nvSpPr>
        <p:spPr>
          <a:xfrm>
            <a:off x="395536" y="1484784"/>
            <a:ext cx="5472608" cy="2585323"/>
          </a:xfrm>
          <a:prstGeom prst="rect">
            <a:avLst/>
          </a:prstGeom>
          <a:noFill/>
        </p:spPr>
        <p:txBody>
          <a:bodyPr wrap="square" rtlCol="0">
            <a:spAutoFit/>
          </a:bodyPr>
          <a:lstStyle/>
          <a:p>
            <a:r>
              <a:rPr lang="pl-PL" dirty="0" smtClean="0">
                <a:latin typeface="Arial" pitchFamily="34" charset="0"/>
                <a:cs typeface="Arial" pitchFamily="34" charset="0"/>
              </a:rPr>
              <a:t>Dla </a:t>
            </a:r>
            <a:r>
              <a:rPr lang="pl-PL" dirty="0" smtClean="0">
                <a:latin typeface="Arial" pitchFamily="34" charset="0"/>
                <a:cs typeface="Arial" pitchFamily="34" charset="0"/>
              </a:rPr>
              <a:t>podkreślenia i optycznego powiększenia oczu smaruje się ich okolicę oliwką. Niektórzy golą koniom okolicę oczu, ale regulamin tego zabrania (podobnie jak golenia wnętrza małżowin usznych). Chrapy także smaruje się oliwką, aby podkreślić szlachetność zwierzęcia. Kopyta powinny być zadbane i nasmarowane balsamem nabłyszczającym. Należy pamiętać, że koniom </a:t>
            </a:r>
            <a:r>
              <a:rPr lang="pl-PL" dirty="0" smtClean="0">
                <a:latin typeface="Arial" pitchFamily="34" charset="0"/>
                <a:cs typeface="Arial" pitchFamily="34" charset="0"/>
              </a:rPr>
              <a:t>arabskim </a:t>
            </a:r>
            <a:r>
              <a:rPr lang="pl-PL" dirty="0" smtClean="0">
                <a:latin typeface="Arial" pitchFamily="34" charset="0"/>
                <a:cs typeface="Arial" pitchFamily="34" charset="0"/>
              </a:rPr>
              <a:t>nie zaplata się ani ogona, ani grzywy! </a:t>
            </a:r>
            <a:endParaRPr lang="pl-PL" dirty="0" smtClean="0">
              <a:latin typeface="Arial" pitchFamily="34" charset="0"/>
              <a:cs typeface="Arial" pitchFamily="34" charset="0"/>
            </a:endParaRPr>
          </a:p>
        </p:txBody>
      </p:sp>
      <p:pic>
        <p:nvPicPr>
          <p:cNvPr id="4" name="Picture 2" descr="http://www.echodnia.eu/apps/pbcsi.dll/bilde?Site=ED&amp;Date=20130712&amp;Category=POWIAT0210&amp;ArtNo=130719606&amp;Ref=AR&amp;border=0&amp;MaxW=666"/>
          <p:cNvPicPr>
            <a:picLocks noChangeAspect="1" noChangeArrowheads="1"/>
          </p:cNvPicPr>
          <p:nvPr/>
        </p:nvPicPr>
        <p:blipFill>
          <a:blip r:embed="rId2" cstate="print"/>
          <a:srcRect/>
          <a:stretch>
            <a:fillRect/>
          </a:stretch>
        </p:blipFill>
        <p:spPr bwMode="auto">
          <a:xfrm>
            <a:off x="5004048" y="4053068"/>
            <a:ext cx="3707904" cy="247193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sp>
        <p:nvSpPr>
          <p:cNvPr id="5" name="pole tekstowe 4"/>
          <p:cNvSpPr txBox="1"/>
          <p:nvPr/>
        </p:nvSpPr>
        <p:spPr>
          <a:xfrm>
            <a:off x="395536" y="1484784"/>
            <a:ext cx="5472608" cy="3416320"/>
          </a:xfrm>
          <a:prstGeom prst="rect">
            <a:avLst/>
          </a:prstGeom>
          <a:noFill/>
        </p:spPr>
        <p:txBody>
          <a:bodyPr wrap="square" rtlCol="0">
            <a:spAutoFit/>
          </a:bodyPr>
          <a:lstStyle/>
          <a:p>
            <a:r>
              <a:rPr lang="pl-PL" dirty="0" smtClean="0">
                <a:latin typeface="Arial" pitchFamily="34" charset="0"/>
                <a:cs typeface="Arial" pitchFamily="34" charset="0"/>
              </a:rPr>
              <a:t>Przed wejściem na ring konie z każdej klasy i grupy gromadzą się wraz ze swoimi prezenterami na ringu przygotowawczym (na 10 minut przed pokazem), gdzie sprawdzana jest obecność oraz gdzie można jeszcze poćwiczyć przed samym pokazem. Para, która się spóźni, zostaje automatycznie zdyskwalifikowana. Po sprawdzeniu obecności wszystkie konie prezentowane są wspólnie na arenie pokazowej. Jest to tzw. wstępne obejście ringu. Konie wywoływane są na pokaz według daty urodzenia (od najmłodszego do najstarszego w danej grupie). </a:t>
            </a:r>
            <a:endParaRPr lang="pl-PL" dirty="0" smtClean="0">
              <a:latin typeface="Arial" pitchFamily="34" charset="0"/>
              <a:cs typeface="Arial" pitchFamily="34" charset="0"/>
            </a:endParaRPr>
          </a:p>
        </p:txBody>
      </p:sp>
      <p:pic>
        <p:nvPicPr>
          <p:cNvPr id="4098" name="Picture 2" descr="http://hejnakon.pl/wp-content/uploads/2013/06/1.-Najlepszy-ko%C4%B9%E2%80%9E-pokazu-Euzona-z-SK-Jan%C4%82lw-Podlaski.jpg"/>
          <p:cNvPicPr>
            <a:picLocks noChangeAspect="1" noChangeArrowheads="1"/>
          </p:cNvPicPr>
          <p:nvPr/>
        </p:nvPicPr>
        <p:blipFill>
          <a:blip r:embed="rId2" cstate="print"/>
          <a:srcRect/>
          <a:stretch>
            <a:fillRect/>
          </a:stretch>
        </p:blipFill>
        <p:spPr bwMode="auto">
          <a:xfrm>
            <a:off x="5508104" y="4348222"/>
            <a:ext cx="3635896" cy="272580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sp>
        <p:nvSpPr>
          <p:cNvPr id="5" name="pole tekstowe 4"/>
          <p:cNvSpPr txBox="1"/>
          <p:nvPr/>
        </p:nvSpPr>
        <p:spPr>
          <a:xfrm>
            <a:off x="395536" y="1484784"/>
            <a:ext cx="5472608" cy="2862322"/>
          </a:xfrm>
          <a:prstGeom prst="rect">
            <a:avLst/>
          </a:prstGeom>
          <a:noFill/>
        </p:spPr>
        <p:txBody>
          <a:bodyPr wrap="square" rtlCol="0">
            <a:spAutoFit/>
          </a:bodyPr>
          <a:lstStyle/>
          <a:p>
            <a:r>
              <a:rPr lang="pl-PL" dirty="0" smtClean="0">
                <a:latin typeface="Arial" pitchFamily="34" charset="0"/>
                <a:cs typeface="Arial" pitchFamily="34" charset="0"/>
              </a:rPr>
              <a:t>Na początku prezenter proszony jest o pokazanie kłusa, następnie o przejście paru kroków stępem i o zaprezentowanie konia w pozycji stojącej. Później sędziowie znów proszą o </a:t>
            </a:r>
            <a:r>
              <a:rPr lang="pl-PL" dirty="0" err="1" smtClean="0">
                <a:latin typeface="Arial" pitchFamily="34" charset="0"/>
                <a:cs typeface="Arial" pitchFamily="34" charset="0"/>
              </a:rPr>
              <a:t>zakłusowanie</a:t>
            </a:r>
            <a:r>
              <a:rPr lang="pl-PL" dirty="0" smtClean="0">
                <a:latin typeface="Arial" pitchFamily="34" charset="0"/>
                <a:cs typeface="Arial" pitchFamily="34" charset="0"/>
              </a:rPr>
              <a:t> oraz zatrzymanie się. Dodatkowo podczas pokazu mogą poprosić prezentera o podniesienie którejś nogi konia lub pokazanie jego zębów. Po zejściu jednego konia z ringu proszony jest następny. </a:t>
            </a:r>
            <a:endParaRPr lang="pl-PL" dirty="0" smtClean="0">
              <a:latin typeface="Arial" pitchFamily="34" charset="0"/>
              <a:cs typeface="Arial" pitchFamily="34" charset="0"/>
            </a:endParaRPr>
          </a:p>
          <a:p>
            <a:r>
              <a:rPr lang="pl-PL" dirty="0" smtClean="0">
                <a:latin typeface="Arial" pitchFamily="34" charset="0"/>
                <a:cs typeface="Arial" pitchFamily="34" charset="0"/>
              </a:rPr>
              <a:t>Po zakończeniu pokazów należy pamiętać o tym, żeby zmyć z konia makijaż. </a:t>
            </a:r>
            <a:endParaRPr lang="pl-PL" dirty="0" smtClean="0">
              <a:latin typeface="Arial" pitchFamily="34" charset="0"/>
              <a:cs typeface="Arial" pitchFamily="34" charset="0"/>
            </a:endParaRPr>
          </a:p>
        </p:txBody>
      </p:sp>
      <p:pic>
        <p:nvPicPr>
          <p:cNvPr id="3074" name="Picture 2" descr="http://www.echodnia.eu/apps/pbcsi.dll/bilde?NewTbl=1&amp;Site=ED&amp;Date=20130712&amp;Category=GALERIA12&amp;ArtNo=712009993&amp;Ref=PH&amp;Item=1&amp;MaxW=670&amp;MaxH=600&amp;border=0"/>
          <p:cNvPicPr>
            <a:picLocks noChangeAspect="1" noChangeArrowheads="1"/>
          </p:cNvPicPr>
          <p:nvPr/>
        </p:nvPicPr>
        <p:blipFill>
          <a:blip r:embed="rId2" cstate="print"/>
          <a:srcRect/>
          <a:stretch>
            <a:fillRect/>
          </a:stretch>
        </p:blipFill>
        <p:spPr bwMode="auto">
          <a:xfrm>
            <a:off x="4644008" y="4149080"/>
            <a:ext cx="4060350" cy="270892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764704"/>
            <a:ext cx="7272808" cy="523220"/>
          </a:xfrm>
          <a:prstGeom prst="rect">
            <a:avLst/>
          </a:prstGeom>
          <a:noFill/>
        </p:spPr>
        <p:txBody>
          <a:bodyPr wrap="square" rtlCol="0">
            <a:spAutoFit/>
          </a:bodyPr>
          <a:lstStyle/>
          <a:p>
            <a:pPr algn="ctr"/>
            <a:r>
              <a:rPr lang="pl-PL" sz="2800" dirty="0" smtClean="0">
                <a:latin typeface="Arial Black" pitchFamily="34" charset="0"/>
              </a:rPr>
              <a:t>Przygotowanie koni do wystaw</a:t>
            </a:r>
            <a:endParaRPr lang="pl-PL" sz="2800" dirty="0">
              <a:latin typeface="Arial Black" pitchFamily="34" charset="0"/>
            </a:endParaRPr>
          </a:p>
        </p:txBody>
      </p:sp>
      <p:pic>
        <p:nvPicPr>
          <p:cNvPr id="12290" name="Picture 2" descr="D:\Biały Bór\IMG_4417k.jpg"/>
          <p:cNvPicPr>
            <a:picLocks noChangeAspect="1" noChangeArrowheads="1"/>
          </p:cNvPicPr>
          <p:nvPr/>
        </p:nvPicPr>
        <p:blipFill>
          <a:blip r:embed="rId2" cstate="print"/>
          <a:srcRect/>
          <a:stretch>
            <a:fillRect/>
          </a:stretch>
        </p:blipFill>
        <p:spPr bwMode="auto">
          <a:xfrm>
            <a:off x="2843808" y="1412776"/>
            <a:ext cx="3580696" cy="491015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00800" cy="523220"/>
          </a:xfrm>
          <a:prstGeom prst="rect">
            <a:avLst/>
          </a:prstGeom>
          <a:noFill/>
        </p:spPr>
        <p:txBody>
          <a:bodyPr wrap="square" rtlCol="0">
            <a:spAutoFit/>
          </a:bodyPr>
          <a:lstStyle/>
          <a:p>
            <a:pPr algn="ctr"/>
            <a:r>
              <a:rPr lang="pl-PL" sz="2800" dirty="0" smtClean="0">
                <a:latin typeface="Arial Black" pitchFamily="34" charset="0"/>
              </a:rPr>
              <a:t>Przygotowanie bydła do wystaw</a:t>
            </a:r>
            <a:endParaRPr lang="pl-PL" sz="2800" dirty="0">
              <a:latin typeface="Arial Black" pitchFamily="34" charset="0"/>
            </a:endParaRPr>
          </a:p>
        </p:txBody>
      </p:sp>
      <p:pic>
        <p:nvPicPr>
          <p:cNvPr id="3" name="Obraz 2" descr="IMG_5214.JPG"/>
          <p:cNvPicPr>
            <a:picLocks noChangeAspect="1"/>
          </p:cNvPicPr>
          <p:nvPr/>
        </p:nvPicPr>
        <p:blipFill>
          <a:blip r:embed="rId2" cstate="print"/>
          <a:stretch>
            <a:fillRect/>
          </a:stretch>
        </p:blipFill>
        <p:spPr>
          <a:xfrm>
            <a:off x="3059832" y="1628800"/>
            <a:ext cx="3078088" cy="461713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00800" cy="523220"/>
          </a:xfrm>
          <a:prstGeom prst="rect">
            <a:avLst/>
          </a:prstGeom>
          <a:noFill/>
        </p:spPr>
        <p:txBody>
          <a:bodyPr wrap="square" rtlCol="0">
            <a:spAutoFit/>
          </a:bodyPr>
          <a:lstStyle/>
          <a:p>
            <a:pPr algn="ctr"/>
            <a:r>
              <a:rPr lang="pl-PL" sz="2800" dirty="0" smtClean="0">
                <a:latin typeface="Arial Black" pitchFamily="34" charset="0"/>
              </a:rPr>
              <a:t>Przygotowanie bydła do wystaw</a:t>
            </a:r>
            <a:endParaRPr lang="pl-PL" sz="2800" dirty="0">
              <a:latin typeface="Arial Black" pitchFamily="34" charset="0"/>
            </a:endParaRPr>
          </a:p>
        </p:txBody>
      </p:sp>
      <p:pic>
        <p:nvPicPr>
          <p:cNvPr id="20482" name="Picture 2" descr="D:\zdjęcia\Suchowola 2012 Biebrza KCER\IMG_4284.JPG"/>
          <p:cNvPicPr>
            <a:picLocks noChangeAspect="1" noChangeArrowheads="1"/>
          </p:cNvPicPr>
          <p:nvPr/>
        </p:nvPicPr>
        <p:blipFill>
          <a:blip r:embed="rId2" cstate="print"/>
          <a:srcRect/>
          <a:stretch>
            <a:fillRect/>
          </a:stretch>
        </p:blipFill>
        <p:spPr bwMode="auto">
          <a:xfrm>
            <a:off x="3707904" y="1484784"/>
            <a:ext cx="5148064" cy="343204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00800" cy="523220"/>
          </a:xfrm>
          <a:prstGeom prst="rect">
            <a:avLst/>
          </a:prstGeom>
          <a:noFill/>
        </p:spPr>
        <p:txBody>
          <a:bodyPr wrap="square" rtlCol="0">
            <a:spAutoFit/>
          </a:bodyPr>
          <a:lstStyle/>
          <a:p>
            <a:pPr algn="ctr"/>
            <a:r>
              <a:rPr lang="pl-PL" sz="2800" dirty="0" smtClean="0">
                <a:latin typeface="Arial Black" pitchFamily="34" charset="0"/>
              </a:rPr>
              <a:t>Przygotowanie bydła do wystaw</a:t>
            </a:r>
            <a:endParaRPr lang="pl-PL" sz="2800" dirty="0">
              <a:latin typeface="Arial Black" pitchFamily="34" charset="0"/>
            </a:endParaRPr>
          </a:p>
        </p:txBody>
      </p:sp>
      <p:pic>
        <p:nvPicPr>
          <p:cNvPr id="16387" name="Picture 3" descr="D:\zdjęcia\Bobowicko bis\IMG_1984k.jpg"/>
          <p:cNvPicPr>
            <a:picLocks noChangeAspect="1" noChangeArrowheads="1"/>
          </p:cNvPicPr>
          <p:nvPr/>
        </p:nvPicPr>
        <p:blipFill>
          <a:blip r:embed="rId2" cstate="print"/>
          <a:srcRect/>
          <a:stretch>
            <a:fillRect/>
          </a:stretch>
        </p:blipFill>
        <p:spPr bwMode="auto">
          <a:xfrm>
            <a:off x="4427984" y="1628800"/>
            <a:ext cx="4334540" cy="364502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00800" cy="523220"/>
          </a:xfrm>
          <a:prstGeom prst="rect">
            <a:avLst/>
          </a:prstGeom>
          <a:noFill/>
        </p:spPr>
        <p:txBody>
          <a:bodyPr wrap="square" rtlCol="0">
            <a:spAutoFit/>
          </a:bodyPr>
          <a:lstStyle/>
          <a:p>
            <a:pPr algn="ctr"/>
            <a:r>
              <a:rPr lang="pl-PL" sz="2800" dirty="0" smtClean="0">
                <a:latin typeface="Arial Black" pitchFamily="34" charset="0"/>
              </a:rPr>
              <a:t>Przygotowanie bydła do wystaw</a:t>
            </a:r>
            <a:endParaRPr lang="pl-PL" sz="2800" dirty="0">
              <a:latin typeface="Arial Black" pitchFamily="34" charset="0"/>
            </a:endParaRPr>
          </a:p>
        </p:txBody>
      </p:sp>
      <p:pic>
        <p:nvPicPr>
          <p:cNvPr id="17410" name="Picture 2" descr="D:\zdjęcia\Konferencja Aarhus - Kalo (Dania) maj-czerwiec 2012\Aarhus Dania maj -czerwiec 2012 - Michał Babski\IMG_5288.JPG"/>
          <p:cNvPicPr>
            <a:picLocks noChangeAspect="1" noChangeArrowheads="1"/>
          </p:cNvPicPr>
          <p:nvPr/>
        </p:nvPicPr>
        <p:blipFill>
          <a:blip r:embed="rId2" cstate="print"/>
          <a:srcRect/>
          <a:stretch>
            <a:fillRect/>
          </a:stretch>
        </p:blipFill>
        <p:spPr bwMode="auto">
          <a:xfrm>
            <a:off x="827584" y="1484784"/>
            <a:ext cx="7488832" cy="499255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00800" cy="523220"/>
          </a:xfrm>
          <a:prstGeom prst="rect">
            <a:avLst/>
          </a:prstGeom>
          <a:noFill/>
        </p:spPr>
        <p:txBody>
          <a:bodyPr wrap="square" rtlCol="0">
            <a:spAutoFit/>
          </a:bodyPr>
          <a:lstStyle/>
          <a:p>
            <a:pPr algn="ctr"/>
            <a:r>
              <a:rPr lang="pl-PL" sz="2800" dirty="0" smtClean="0">
                <a:latin typeface="Arial Black" pitchFamily="34" charset="0"/>
              </a:rPr>
              <a:t>Przygotowanie bydła do wystaw</a:t>
            </a:r>
            <a:endParaRPr lang="pl-PL" sz="2800" dirty="0">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954107"/>
          </a:xfrm>
          <a:prstGeom prst="rect">
            <a:avLst/>
          </a:prstGeom>
          <a:noFill/>
        </p:spPr>
        <p:txBody>
          <a:bodyPr wrap="square" rtlCol="0">
            <a:spAutoFit/>
          </a:bodyPr>
          <a:lstStyle/>
          <a:p>
            <a:pPr algn="ctr"/>
            <a:r>
              <a:rPr lang="pl-PL" sz="2800" dirty="0" smtClean="0">
                <a:latin typeface="Arial Black" pitchFamily="34" charset="0"/>
              </a:rPr>
              <a:t>Wystawy zwierząt futerkowych</a:t>
            </a:r>
          </a:p>
          <a:p>
            <a:pPr algn="ctr"/>
            <a:r>
              <a:rPr lang="pl-PL" sz="2800" dirty="0" smtClean="0">
                <a:latin typeface="Arial Black" pitchFamily="34" charset="0"/>
              </a:rPr>
              <a:t>Króliki</a:t>
            </a:r>
            <a:endParaRPr lang="pl-PL" sz="2800" dirty="0">
              <a:latin typeface="Arial Black" pitchFamily="34" charset="0"/>
            </a:endParaRPr>
          </a:p>
        </p:txBody>
      </p:sp>
      <p:pic>
        <p:nvPicPr>
          <p:cNvPr id="3074" name="Picture 2" descr="http://www.szczecinskizhgrido.pl/wp-content/themes/twentyeleven/images/header1.png"/>
          <p:cNvPicPr>
            <a:picLocks noChangeAspect="1" noChangeArrowheads="1"/>
          </p:cNvPicPr>
          <p:nvPr/>
        </p:nvPicPr>
        <p:blipFill>
          <a:blip r:embed="rId2" cstate="print"/>
          <a:srcRect/>
          <a:stretch>
            <a:fillRect/>
          </a:stretch>
        </p:blipFill>
        <p:spPr bwMode="auto">
          <a:xfrm>
            <a:off x="1763688" y="4869160"/>
            <a:ext cx="5616624" cy="1406927"/>
          </a:xfrm>
          <a:prstGeom prst="rect">
            <a:avLst/>
          </a:prstGeom>
          <a:noFill/>
        </p:spPr>
      </p:pic>
      <p:sp>
        <p:nvSpPr>
          <p:cNvPr id="5" name="pole tekstowe 4"/>
          <p:cNvSpPr txBox="1"/>
          <p:nvPr/>
        </p:nvSpPr>
        <p:spPr>
          <a:xfrm>
            <a:off x="899592" y="2492896"/>
            <a:ext cx="7056784" cy="1754326"/>
          </a:xfrm>
          <a:prstGeom prst="rect">
            <a:avLst/>
          </a:prstGeom>
          <a:noFill/>
        </p:spPr>
        <p:txBody>
          <a:bodyPr wrap="square" rtlCol="0">
            <a:spAutoFit/>
          </a:bodyPr>
          <a:lstStyle/>
          <a:p>
            <a:r>
              <a:rPr lang="pl-PL" dirty="0" smtClean="0">
                <a:latin typeface="Arial Black" pitchFamily="34" charset="0"/>
              </a:rPr>
              <a:t>Zwierzęta wystawowe muszą być zarejestrowane w związku hodowców królików. </a:t>
            </a:r>
          </a:p>
          <a:p>
            <a:endParaRPr lang="pl-PL" dirty="0" smtClean="0">
              <a:latin typeface="Arial Black" pitchFamily="34" charset="0"/>
            </a:endParaRPr>
          </a:p>
          <a:p>
            <a:r>
              <a:rPr lang="pl-PL" dirty="0" smtClean="0">
                <a:latin typeface="Arial Black" pitchFamily="34" charset="0"/>
              </a:rPr>
              <a:t>W Polsce istnieje kilkadziesiąt związków, często są to połączone związki hodowców gołębi, królików, drobiu i innego drobnego inwentarza.</a:t>
            </a:r>
            <a:endParaRPr lang="pl-PL" dirty="0">
              <a:latin typeface="Arial Black"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00800" cy="523220"/>
          </a:xfrm>
          <a:prstGeom prst="rect">
            <a:avLst/>
          </a:prstGeom>
          <a:noFill/>
        </p:spPr>
        <p:txBody>
          <a:bodyPr wrap="square" rtlCol="0">
            <a:spAutoFit/>
          </a:bodyPr>
          <a:lstStyle/>
          <a:p>
            <a:pPr algn="ctr"/>
            <a:r>
              <a:rPr lang="pl-PL" sz="2800" dirty="0" smtClean="0">
                <a:latin typeface="Arial Black" pitchFamily="34" charset="0"/>
              </a:rPr>
              <a:t>Przygotowanie bydła do wystaw</a:t>
            </a:r>
            <a:endParaRPr lang="pl-PL" sz="2800" dirty="0">
              <a:latin typeface="Arial Black"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00800" cy="523220"/>
          </a:xfrm>
          <a:prstGeom prst="rect">
            <a:avLst/>
          </a:prstGeom>
          <a:noFill/>
        </p:spPr>
        <p:txBody>
          <a:bodyPr wrap="square" rtlCol="0">
            <a:spAutoFit/>
          </a:bodyPr>
          <a:lstStyle/>
          <a:p>
            <a:pPr algn="ctr"/>
            <a:r>
              <a:rPr lang="pl-PL" sz="2800" dirty="0" smtClean="0">
                <a:latin typeface="Arial Black" pitchFamily="34" charset="0"/>
              </a:rPr>
              <a:t>Przygotowanie bydła do wystaw</a:t>
            </a:r>
            <a:endParaRPr lang="pl-PL" sz="2800" dirty="0">
              <a:latin typeface="Arial Black"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620688"/>
            <a:ext cx="7344816" cy="954107"/>
          </a:xfrm>
          <a:prstGeom prst="rect">
            <a:avLst/>
          </a:prstGeom>
          <a:noFill/>
        </p:spPr>
        <p:txBody>
          <a:bodyPr wrap="square" rtlCol="0">
            <a:spAutoFit/>
          </a:bodyPr>
          <a:lstStyle/>
          <a:p>
            <a:pPr algn="ctr"/>
            <a:r>
              <a:rPr lang="pl-PL" sz="2800" dirty="0" smtClean="0">
                <a:latin typeface="Arial Black" pitchFamily="34" charset="0"/>
              </a:rPr>
              <a:t>Przygotowanie drobnych przeżuwaczy do wystaw</a:t>
            </a:r>
            <a:endParaRPr lang="pl-PL" sz="2800" dirty="0">
              <a:latin typeface="Arial Black"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72808" cy="523220"/>
          </a:xfrm>
          <a:prstGeom prst="rect">
            <a:avLst/>
          </a:prstGeom>
          <a:noFill/>
        </p:spPr>
        <p:txBody>
          <a:bodyPr wrap="square" rtlCol="0">
            <a:spAutoFit/>
          </a:bodyPr>
          <a:lstStyle/>
          <a:p>
            <a:pPr algn="ctr"/>
            <a:r>
              <a:rPr lang="pl-PL" sz="2800" dirty="0" smtClean="0">
                <a:latin typeface="Arial Black" pitchFamily="34" charset="0"/>
              </a:rPr>
              <a:t>Wystawy ptaków</a:t>
            </a:r>
            <a:endParaRPr lang="pl-PL" sz="2800" dirty="0">
              <a:latin typeface="Arial Black" pitchFamily="34" charset="0"/>
            </a:endParaRPr>
          </a:p>
        </p:txBody>
      </p:sp>
      <p:pic>
        <p:nvPicPr>
          <p:cNvPr id="14338" name="Picture 2" descr="D:\NOWE ZAPISY AWARIA ADATA\WAŻNE\Dokumentacja szkoły Krok po Kroku\8. PROJEKT - KAPITAŁ LUDZKI 9.2\zAJĘCIA Z przygotowywania do wystaw\ZDJĘCIA Z WYSTAW\2.JPG"/>
          <p:cNvPicPr>
            <a:picLocks noChangeAspect="1" noChangeArrowheads="1"/>
          </p:cNvPicPr>
          <p:nvPr/>
        </p:nvPicPr>
        <p:blipFill>
          <a:blip r:embed="rId2" cstate="print"/>
          <a:srcRect/>
          <a:stretch>
            <a:fillRect/>
          </a:stretch>
        </p:blipFill>
        <p:spPr bwMode="auto">
          <a:xfrm>
            <a:off x="467544" y="1340768"/>
            <a:ext cx="4057346" cy="4168872"/>
          </a:xfrm>
          <a:prstGeom prst="rect">
            <a:avLst/>
          </a:prstGeom>
          <a:noFill/>
        </p:spPr>
      </p:pic>
      <p:pic>
        <p:nvPicPr>
          <p:cNvPr id="14339" name="Picture 3" descr="D:\NOWE ZAPISY AWARIA ADATA\WAŻNE\Dokumentacja szkoły Krok po Kroku\8. PROJEKT - KAPITAŁ LUDZKI 9.2\zAJĘCIA Z przygotowywania do wystaw\ZDJĘCIA Z WYSTAW\3.JPG"/>
          <p:cNvPicPr>
            <a:picLocks noChangeAspect="1" noChangeArrowheads="1"/>
          </p:cNvPicPr>
          <p:nvPr/>
        </p:nvPicPr>
        <p:blipFill>
          <a:blip r:embed="rId3" cstate="print"/>
          <a:srcRect/>
          <a:stretch>
            <a:fillRect/>
          </a:stretch>
        </p:blipFill>
        <p:spPr bwMode="auto">
          <a:xfrm>
            <a:off x="6012160" y="2132856"/>
            <a:ext cx="2722588" cy="420807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72808" cy="523220"/>
          </a:xfrm>
          <a:prstGeom prst="rect">
            <a:avLst/>
          </a:prstGeom>
          <a:noFill/>
        </p:spPr>
        <p:txBody>
          <a:bodyPr wrap="square" rtlCol="0">
            <a:spAutoFit/>
          </a:bodyPr>
          <a:lstStyle/>
          <a:p>
            <a:pPr algn="ctr"/>
            <a:r>
              <a:rPr lang="pl-PL" sz="2800" dirty="0" smtClean="0">
                <a:latin typeface="Arial Black" pitchFamily="34" charset="0"/>
              </a:rPr>
              <a:t>Wystawy ptaków</a:t>
            </a:r>
            <a:endParaRPr lang="pl-PL" sz="2800" dirty="0">
              <a:latin typeface="Arial Black" pitchFamily="34" charset="0"/>
            </a:endParaRPr>
          </a:p>
        </p:txBody>
      </p:sp>
      <p:pic>
        <p:nvPicPr>
          <p:cNvPr id="15362" name="Picture 2" descr="D:\NOWE ZAPISY AWARIA ADATA\WAŻNE\Dokumentacja szkoły Krok po Kroku\8. PROJEKT - KAPITAŁ LUDZKI 9.2\zAJĘCIA Z przygotowywania do wystaw\ZDJĘCIA Z WYSTAW\IMG_6323.JPG"/>
          <p:cNvPicPr>
            <a:picLocks noChangeAspect="1" noChangeArrowheads="1"/>
          </p:cNvPicPr>
          <p:nvPr/>
        </p:nvPicPr>
        <p:blipFill>
          <a:blip r:embed="rId2" cstate="print"/>
          <a:srcRect/>
          <a:stretch>
            <a:fillRect/>
          </a:stretch>
        </p:blipFill>
        <p:spPr bwMode="auto">
          <a:xfrm>
            <a:off x="3851920" y="3501008"/>
            <a:ext cx="4572000" cy="304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72808" cy="523220"/>
          </a:xfrm>
          <a:prstGeom prst="rect">
            <a:avLst/>
          </a:prstGeom>
          <a:noFill/>
        </p:spPr>
        <p:txBody>
          <a:bodyPr wrap="square" rtlCol="0">
            <a:spAutoFit/>
          </a:bodyPr>
          <a:lstStyle/>
          <a:p>
            <a:pPr algn="ctr"/>
            <a:r>
              <a:rPr lang="pl-PL" sz="2800" dirty="0" smtClean="0">
                <a:latin typeface="Arial Black" pitchFamily="34" charset="0"/>
              </a:rPr>
              <a:t>Pokazy i wystawy ryb</a:t>
            </a:r>
            <a:endParaRPr lang="pl-PL" sz="2800" dirty="0">
              <a:latin typeface="Arial Black" pitchFamily="34" charset="0"/>
            </a:endParaRPr>
          </a:p>
        </p:txBody>
      </p:sp>
      <p:pic>
        <p:nvPicPr>
          <p:cNvPr id="2050" name="Picture 2" descr="D:\NOWE ZAPISY AWARIA ADATA\WAŻNE\Dokumentacja szkoły Krok po Kroku\8. PROJEKT - KAPITAŁ LUDZKI 9.2\zAJĘCIA Z przygotowywania do wystaw\ZDJĘCIA Z WYSTAW\IMG_1474.jpg"/>
          <p:cNvPicPr>
            <a:picLocks noChangeAspect="1" noChangeArrowheads="1"/>
          </p:cNvPicPr>
          <p:nvPr/>
        </p:nvPicPr>
        <p:blipFill>
          <a:blip r:embed="rId2" cstate="print"/>
          <a:srcRect/>
          <a:stretch>
            <a:fillRect/>
          </a:stretch>
        </p:blipFill>
        <p:spPr bwMode="auto">
          <a:xfrm>
            <a:off x="1187624" y="1700808"/>
            <a:ext cx="6732240" cy="448816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72808" cy="523220"/>
          </a:xfrm>
          <a:prstGeom prst="rect">
            <a:avLst/>
          </a:prstGeom>
          <a:noFill/>
        </p:spPr>
        <p:txBody>
          <a:bodyPr wrap="square" rtlCol="0">
            <a:spAutoFit/>
          </a:bodyPr>
          <a:lstStyle/>
          <a:p>
            <a:pPr algn="ctr"/>
            <a:r>
              <a:rPr lang="pl-PL" sz="2800" dirty="0" smtClean="0">
                <a:latin typeface="Arial Black" pitchFamily="34" charset="0"/>
              </a:rPr>
              <a:t>Pokazy i wystawy ryb</a:t>
            </a:r>
            <a:endParaRPr lang="pl-PL" sz="2800" dirty="0">
              <a:latin typeface="Arial Black" pitchFamily="34" charset="0"/>
            </a:endParaRPr>
          </a:p>
        </p:txBody>
      </p:sp>
      <p:pic>
        <p:nvPicPr>
          <p:cNvPr id="5122" name="Picture 2" descr="D:\NOWE ZAPISY AWARIA ADATA\WAŻNE\Dokumentacja szkoły Krok po Kroku\8. PROJEKT - KAPITAŁ LUDZKI 9.2\zAJĘCIA Z przygotowywania do wystaw\ZDJĘCIA Z WYSTAW\IMG_0291.jpg"/>
          <p:cNvPicPr>
            <a:picLocks noChangeAspect="1" noChangeArrowheads="1"/>
          </p:cNvPicPr>
          <p:nvPr/>
        </p:nvPicPr>
        <p:blipFill>
          <a:blip r:embed="rId2" cstate="print"/>
          <a:srcRect/>
          <a:stretch>
            <a:fillRect/>
          </a:stretch>
        </p:blipFill>
        <p:spPr bwMode="auto">
          <a:xfrm>
            <a:off x="539552" y="1628800"/>
            <a:ext cx="3570883" cy="2376264"/>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72808" cy="523220"/>
          </a:xfrm>
          <a:prstGeom prst="rect">
            <a:avLst/>
          </a:prstGeom>
          <a:noFill/>
        </p:spPr>
        <p:txBody>
          <a:bodyPr wrap="square" rtlCol="0">
            <a:spAutoFit/>
          </a:bodyPr>
          <a:lstStyle/>
          <a:p>
            <a:pPr algn="ctr"/>
            <a:r>
              <a:rPr lang="pl-PL" sz="2800" dirty="0" smtClean="0">
                <a:latin typeface="Arial Black" pitchFamily="34" charset="0"/>
              </a:rPr>
              <a:t>Pokazy i wystawy ryb</a:t>
            </a:r>
            <a:endParaRPr lang="pl-PL" sz="2800" dirty="0">
              <a:latin typeface="Arial Black" pitchFamily="34" charset="0"/>
            </a:endParaRPr>
          </a:p>
        </p:txBody>
      </p:sp>
      <p:pic>
        <p:nvPicPr>
          <p:cNvPr id="4098" name="Picture 2" descr="D:\NOWE ZAPISY AWARIA ADATA\WAŻNE\Dokumentacja szkoły Krok po Kroku\8. PROJEKT - KAPITAŁ LUDZKI 9.2\zAJĘCIA Z przygotowywania do wystaw\ZDJĘCIA Z WYSTAW\IMG_1303.jpg"/>
          <p:cNvPicPr>
            <a:picLocks noChangeAspect="1" noChangeArrowheads="1"/>
          </p:cNvPicPr>
          <p:nvPr/>
        </p:nvPicPr>
        <p:blipFill>
          <a:blip r:embed="rId2" cstate="print"/>
          <a:srcRect/>
          <a:stretch>
            <a:fillRect/>
          </a:stretch>
        </p:blipFill>
        <p:spPr bwMode="auto">
          <a:xfrm>
            <a:off x="611560" y="4653136"/>
            <a:ext cx="7884368" cy="1845364"/>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908720"/>
            <a:ext cx="7272808" cy="523220"/>
          </a:xfrm>
          <a:prstGeom prst="rect">
            <a:avLst/>
          </a:prstGeom>
          <a:noFill/>
        </p:spPr>
        <p:txBody>
          <a:bodyPr wrap="square" rtlCol="0">
            <a:spAutoFit/>
          </a:bodyPr>
          <a:lstStyle/>
          <a:p>
            <a:pPr algn="ctr"/>
            <a:r>
              <a:rPr lang="pl-PL" sz="2800" dirty="0" smtClean="0">
                <a:latin typeface="Arial Black" pitchFamily="34" charset="0"/>
              </a:rPr>
              <a:t>Pokazy i wystawy ryb</a:t>
            </a:r>
            <a:endParaRPr lang="pl-PL" sz="2800" dirty="0">
              <a:latin typeface="Arial Black" pitchFamily="34" charset="0"/>
            </a:endParaRPr>
          </a:p>
        </p:txBody>
      </p:sp>
      <p:pic>
        <p:nvPicPr>
          <p:cNvPr id="3074" name="Picture 2" descr="D:\NOWE ZAPISY AWARIA ADATA\WAŻNE\Dokumentacja szkoły Krok po Kroku\8. PROJEKT - KAPITAŁ LUDZKI 9.2\zAJĘCIA Z przygotowywania do wystaw\ZDJĘCIA Z WYSTAW\IMG_0207.jpg"/>
          <p:cNvPicPr>
            <a:picLocks noChangeAspect="1" noChangeArrowheads="1"/>
          </p:cNvPicPr>
          <p:nvPr/>
        </p:nvPicPr>
        <p:blipFill>
          <a:blip r:embed="rId2" cstate="print"/>
          <a:srcRect/>
          <a:stretch>
            <a:fillRect/>
          </a:stretch>
        </p:blipFill>
        <p:spPr bwMode="auto">
          <a:xfrm>
            <a:off x="5724128" y="4365104"/>
            <a:ext cx="2843808" cy="18958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Króliki</a:t>
            </a:r>
            <a:endParaRPr lang="pl-PL" sz="2800" dirty="0">
              <a:latin typeface="Arial Black" pitchFamily="34" charset="0"/>
            </a:endParaRPr>
          </a:p>
        </p:txBody>
      </p:sp>
      <p:sp>
        <p:nvSpPr>
          <p:cNvPr id="3" name="pole tekstowe 2"/>
          <p:cNvSpPr txBox="1"/>
          <p:nvPr/>
        </p:nvSpPr>
        <p:spPr>
          <a:xfrm>
            <a:off x="1043608" y="1988840"/>
            <a:ext cx="7272808" cy="1200329"/>
          </a:xfrm>
          <a:prstGeom prst="rect">
            <a:avLst/>
          </a:prstGeom>
          <a:noFill/>
        </p:spPr>
        <p:txBody>
          <a:bodyPr wrap="square" rtlCol="0">
            <a:spAutoFit/>
          </a:bodyPr>
          <a:lstStyle/>
          <a:p>
            <a:r>
              <a:rPr lang="pl-PL" dirty="0" smtClean="0">
                <a:latin typeface="Arial Black" pitchFamily="34" charset="0"/>
              </a:rPr>
              <a:t>Warunkiem przynależności do związku hodowców jest wypełnienie stosownej deklaracji, uiszczenie opłat ustalonych przez związek oraz posiadanie rasowych zwierząt o udokumentowanym pochodzeniu.</a:t>
            </a:r>
            <a:endParaRPr lang="pl-PL" dirty="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Króliki</a:t>
            </a:r>
            <a:endParaRPr lang="pl-PL" sz="2800" dirty="0">
              <a:latin typeface="Arial Black" pitchFamily="34" charset="0"/>
            </a:endParaRPr>
          </a:p>
        </p:txBody>
      </p:sp>
      <p:sp>
        <p:nvSpPr>
          <p:cNvPr id="3" name="pole tekstowe 2"/>
          <p:cNvSpPr txBox="1"/>
          <p:nvPr/>
        </p:nvSpPr>
        <p:spPr>
          <a:xfrm>
            <a:off x="611560" y="1556792"/>
            <a:ext cx="7920880" cy="4770537"/>
          </a:xfrm>
          <a:prstGeom prst="rect">
            <a:avLst/>
          </a:prstGeom>
          <a:noFill/>
        </p:spPr>
        <p:txBody>
          <a:bodyPr wrap="square" rtlCol="0">
            <a:spAutoFit/>
          </a:bodyPr>
          <a:lstStyle/>
          <a:p>
            <a:r>
              <a:rPr lang="pl-PL" sz="1600" dirty="0" smtClean="0">
                <a:latin typeface="Arial Black" pitchFamily="34" charset="0"/>
              </a:rPr>
              <a:t>Znakowanie odbywa się poprzez trwałe umieszczenie w uszach królika kodu złożonego z litery i cyfr lub samych cyfr w formie tatuażu.</a:t>
            </a:r>
          </a:p>
          <a:p>
            <a:r>
              <a:rPr lang="pl-PL" sz="1600" dirty="0" smtClean="0">
                <a:latin typeface="Arial Black" pitchFamily="34" charset="0"/>
              </a:rPr>
              <a:t/>
            </a:r>
            <a:br>
              <a:rPr lang="pl-PL" sz="1600" dirty="0" smtClean="0">
                <a:latin typeface="Arial Black" pitchFamily="34" charset="0"/>
              </a:rPr>
            </a:br>
            <a:r>
              <a:rPr lang="pl-PL" sz="1600" dirty="0" smtClean="0">
                <a:latin typeface="Arial Black" pitchFamily="34" charset="0"/>
              </a:rPr>
              <a:t>Znakować można wyłącznie zwierzęta urodzone u hodowcy, czysto rasowe których rodzice posiadają udokumentowane pochodzenie (rodowód)oraz co najmniej dobrą ocenę fenotypu wystawioną przez sędziego rzeczoznawcę.</a:t>
            </a:r>
          </a:p>
          <a:p>
            <a:r>
              <a:rPr lang="pl-PL" sz="1600" dirty="0" smtClean="0">
                <a:latin typeface="Arial Black" pitchFamily="34" charset="0"/>
              </a:rPr>
              <a:t/>
            </a:r>
            <a:br>
              <a:rPr lang="pl-PL" sz="1600" dirty="0" smtClean="0">
                <a:latin typeface="Arial Black" pitchFamily="34" charset="0"/>
              </a:rPr>
            </a:br>
            <a:r>
              <a:rPr lang="pl-PL" sz="1600" dirty="0" smtClean="0">
                <a:latin typeface="Arial Black" pitchFamily="34" charset="0"/>
              </a:rPr>
              <a:t>W lewym uchu znakowanego królika umieszcza się złożony z litery i cyfr numer liczący do czterech znaków, nadany przez Zarząd KZHK lub upoważnioną osobę.</a:t>
            </a:r>
          </a:p>
          <a:p>
            <a:r>
              <a:rPr lang="pl-PL" sz="1600" dirty="0" smtClean="0">
                <a:latin typeface="Arial Black" pitchFamily="34" charset="0"/>
              </a:rPr>
              <a:t/>
            </a:r>
            <a:br>
              <a:rPr lang="pl-PL" sz="1600" dirty="0" smtClean="0">
                <a:latin typeface="Arial Black" pitchFamily="34" charset="0"/>
              </a:rPr>
            </a:br>
            <a:r>
              <a:rPr lang="pl-PL" sz="1600" dirty="0" smtClean="0">
                <a:latin typeface="Arial Black" pitchFamily="34" charset="0"/>
              </a:rPr>
              <a:t>W prawym uchu umieszcza się do sześciu cyfr, z których dwie pierwsze oznaczają miesiąc urodzenia królika, następna jest ostatnią cyfrą roku urodzenia, zaś kolejne oznaczają numer nadany zwierzęciu. Kod złożony symboli w lewym i prawym uchu jest przypisany danemu zwierzęciu i nie może się powtórzyć u innego w okresie do 5 lat, bez względu na rasę królika.</a:t>
            </a:r>
            <a:endParaRPr lang="pl-PL" sz="1600"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764704"/>
            <a:ext cx="7344816" cy="523220"/>
          </a:xfrm>
          <a:prstGeom prst="rect">
            <a:avLst/>
          </a:prstGeom>
          <a:noFill/>
        </p:spPr>
        <p:txBody>
          <a:bodyPr wrap="square" rtlCol="0">
            <a:spAutoFit/>
          </a:bodyPr>
          <a:lstStyle/>
          <a:p>
            <a:pPr algn="ctr"/>
            <a:r>
              <a:rPr lang="pl-PL" sz="2800" dirty="0" smtClean="0">
                <a:latin typeface="Arial Black" pitchFamily="34" charset="0"/>
              </a:rPr>
              <a:t>Przygotowanie królików do wystawy</a:t>
            </a:r>
            <a:endParaRPr lang="pl-PL" sz="2800" dirty="0">
              <a:latin typeface="Arial Black" pitchFamily="34" charset="0"/>
            </a:endParaRPr>
          </a:p>
        </p:txBody>
      </p:sp>
      <p:sp>
        <p:nvSpPr>
          <p:cNvPr id="3" name="pole tekstowe 2"/>
          <p:cNvSpPr txBox="1"/>
          <p:nvPr/>
        </p:nvSpPr>
        <p:spPr>
          <a:xfrm>
            <a:off x="611560" y="1988840"/>
            <a:ext cx="8136904" cy="3416320"/>
          </a:xfrm>
          <a:prstGeom prst="rect">
            <a:avLst/>
          </a:prstGeom>
          <a:noFill/>
        </p:spPr>
        <p:txBody>
          <a:bodyPr wrap="square" rtlCol="0">
            <a:spAutoFit/>
          </a:bodyPr>
          <a:lstStyle/>
          <a:p>
            <a:r>
              <a:rPr lang="pl-PL" dirty="0" smtClean="0">
                <a:latin typeface="Arial Black" pitchFamily="34" charset="0"/>
              </a:rPr>
              <a:t>Przygotowanie królików do wystawy rozpoczynamy od wstępnej selekcji, mniej więcej w wieku 5 miesięcy. </a:t>
            </a:r>
          </a:p>
          <a:p>
            <a:endParaRPr lang="pl-PL" dirty="0" smtClean="0">
              <a:latin typeface="Arial Black" pitchFamily="34" charset="0"/>
            </a:endParaRPr>
          </a:p>
          <a:p>
            <a:r>
              <a:rPr lang="pl-PL" dirty="0" smtClean="0">
                <a:latin typeface="Arial Black" pitchFamily="34" charset="0"/>
              </a:rPr>
              <a:t>Selekcjonując swoje zwierzęta wybieramy sztuki pokrojowo najlepsze, najbardziej zbliżone do wzorca, które nie posiadają wad dyskwalifikujących, a posiadają jak najwięcej pożądanych cech.</a:t>
            </a:r>
            <a:br>
              <a:rPr lang="pl-PL" dirty="0" smtClean="0">
                <a:latin typeface="Arial Black" pitchFamily="34" charset="0"/>
              </a:rPr>
            </a:br>
            <a:r>
              <a:rPr lang="pl-PL" dirty="0" smtClean="0">
                <a:latin typeface="Arial Black" pitchFamily="34" charset="0"/>
              </a:rPr>
              <a:t/>
            </a:r>
            <a:br>
              <a:rPr lang="pl-PL" dirty="0" smtClean="0">
                <a:latin typeface="Arial Black" pitchFamily="34" charset="0"/>
              </a:rPr>
            </a:br>
            <a:r>
              <a:rPr lang="pl-PL" dirty="0" smtClean="0">
                <a:latin typeface="Arial Black" pitchFamily="34" charset="0"/>
              </a:rPr>
              <a:t>Selekcjonując króliki pamiętajmy o sprawdzeniu zgryzu i zębów królika. Hodowcy czasami zapominają o tej czynności, która jest jednak bardzo ważna by prawidłowo wyselekcjonować króliki przed wystawą.</a:t>
            </a:r>
            <a:endParaRPr lang="pl-PL" dirty="0">
              <a:latin typeface="Arial Blac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dlewnia metali">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dlewnia metali">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1082</TotalTime>
  <Words>2764</Words>
  <Application>Microsoft Office PowerPoint</Application>
  <PresentationFormat>Pokaz na ekranie (4:3)</PresentationFormat>
  <Paragraphs>281</Paragraphs>
  <Slides>68</Slides>
  <Notes>0</Notes>
  <HiddenSlides>0</HiddenSlides>
  <MMClips>0</MMClips>
  <ScaleCrop>false</ScaleCrop>
  <HeadingPairs>
    <vt:vector size="4" baseType="variant">
      <vt:variant>
        <vt:lpstr>Motyw</vt:lpstr>
      </vt:variant>
      <vt:variant>
        <vt:i4>1</vt:i4>
      </vt:variant>
      <vt:variant>
        <vt:lpstr>Tytuły slajdów</vt:lpstr>
      </vt:variant>
      <vt:variant>
        <vt:i4>68</vt:i4>
      </vt:variant>
    </vt:vector>
  </HeadingPairs>
  <TitlesOfParts>
    <vt:vector size="69" baseType="lpstr">
      <vt:lpstr>Odlewnia metali</vt:lpstr>
      <vt:lpstr>Przygotowywanie zwierząt do wystaw</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Przygotowywanie zwierząt do wystaw</dc:title>
  <dc:creator>Dyrektor</dc:creator>
  <cp:lastModifiedBy>Dyrektor</cp:lastModifiedBy>
  <cp:revision>21</cp:revision>
  <dcterms:created xsi:type="dcterms:W3CDTF">2014-06-13T05:22:24Z</dcterms:created>
  <dcterms:modified xsi:type="dcterms:W3CDTF">2014-12-19T14:27:17Z</dcterms:modified>
</cp:coreProperties>
</file>