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1"/>
  </p:notes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7" r:id="rId27"/>
    <p:sldId id="288" r:id="rId28"/>
    <p:sldId id="289" r:id="rId29"/>
    <p:sldId id="290" r:id="rId30"/>
    <p:sldId id="291" r:id="rId31"/>
    <p:sldId id="292" r:id="rId32"/>
    <p:sldId id="293" r:id="rId33"/>
    <p:sldId id="301" r:id="rId34"/>
    <p:sldId id="302" r:id="rId35"/>
    <p:sldId id="312" r:id="rId36"/>
    <p:sldId id="313" r:id="rId37"/>
    <p:sldId id="286" r:id="rId38"/>
    <p:sldId id="303" r:id="rId39"/>
    <p:sldId id="304" r:id="rId40"/>
    <p:sldId id="305" r:id="rId41"/>
    <p:sldId id="306" r:id="rId42"/>
    <p:sldId id="307" r:id="rId43"/>
    <p:sldId id="308" r:id="rId44"/>
    <p:sldId id="309" r:id="rId45"/>
    <p:sldId id="281" r:id="rId46"/>
    <p:sldId id="282" r:id="rId47"/>
    <p:sldId id="283" r:id="rId48"/>
    <p:sldId id="284" r:id="rId49"/>
    <p:sldId id="294" r:id="rId50"/>
    <p:sldId id="285" r:id="rId51"/>
    <p:sldId id="295" r:id="rId52"/>
    <p:sldId id="296" r:id="rId53"/>
    <p:sldId id="297" r:id="rId54"/>
    <p:sldId id="298" r:id="rId55"/>
    <p:sldId id="299" r:id="rId56"/>
    <p:sldId id="310" r:id="rId57"/>
    <p:sldId id="300" r:id="rId58"/>
    <p:sldId id="311" r:id="rId59"/>
    <p:sldId id="314" r:id="rId6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6" autoAdjust="0"/>
    <p:restoredTop sz="94660"/>
  </p:normalViewPr>
  <p:slideViewPr>
    <p:cSldViewPr>
      <p:cViewPr varScale="1">
        <p:scale>
          <a:sx n="106" d="100"/>
          <a:sy n="106" d="100"/>
        </p:scale>
        <p:origin x="157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6B8DC6-14D6-4CFD-86A0-045ECB2FE340}" type="datetimeFigureOut">
              <a:rPr lang="pl-PL" smtClean="0"/>
              <a:pPr/>
              <a:t>29.04.2020</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8CDA7-69D4-4B49-B376-299D5A4EE5AD}" type="slidenum">
              <a:rPr lang="pl-PL" smtClean="0"/>
              <a:pPr/>
              <a:t>‹#›</a:t>
            </a:fld>
            <a:endParaRPr lang="pl-PL"/>
          </a:p>
        </p:txBody>
      </p:sp>
    </p:spTree>
    <p:extLst>
      <p:ext uri="{BB962C8B-B14F-4D97-AF65-F5344CB8AC3E}">
        <p14:creationId xmlns:p14="http://schemas.microsoft.com/office/powerpoint/2010/main" val="3444164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7F28CDA7-69D4-4B49-B376-299D5A4EE5AD}" type="slidenum">
              <a:rPr lang="pl-PL" smtClean="0"/>
              <a:pPr/>
              <a:t>1</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Dowolny kształt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ytuł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17" name="Podtytu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smtClean="0"/>
              <a:t>Kliknij, aby edytować styl wzorca podtytułu</a:t>
            </a:r>
            <a:endParaRPr kumimoji="0" lang="en-US"/>
          </a:p>
        </p:txBody>
      </p:sp>
      <p:sp>
        <p:nvSpPr>
          <p:cNvPr id="30" name="Symbol zastępczy daty 29"/>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20B08B51-BA14-4587-8BB7-C972AD31BBAE}"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lgn="l">
              <a:defRPr/>
            </a:lvl1pPr>
          </a:lstStyle>
          <a:p>
            <a:r>
              <a:rPr kumimoji="0" lang="pl-PL" smtClean="0"/>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2"/>
      </p:bgRef>
    </p:bg>
    <p:spTree>
      <p:nvGrpSpPr>
        <p:cNvPr id="1" name=""/>
        <p:cNvGrpSpPr/>
        <p:nvPr/>
      </p:nvGrpSpPr>
      <p:grpSpPr>
        <a:xfrm>
          <a:off x="0" y="0"/>
          <a:ext cx="0" cy="0"/>
          <a:chOff x="0" y="0"/>
          <a:chExt cx="0" cy="0"/>
        </a:xfrm>
      </p:grpSpPr>
      <p:sp>
        <p:nvSpPr>
          <p:cNvPr id="7" name="Dowolny kształt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Dowolny kształt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ytu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0B08B51-BA14-4587-8BB7-C972AD31BBAE}" type="slidenum">
              <a:rPr lang="pl-PL" smtClean="0"/>
              <a:pPr/>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7467600" cy="1143000"/>
          </a:xfrm>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8229600" cy="1143000"/>
          </a:xfrm>
        </p:spPr>
        <p:txBody>
          <a:bodyPr anchor="ctr"/>
          <a:lstStyle>
            <a:lvl1pPr>
              <a:defRPr/>
            </a:lvl1pPr>
          </a:lstStyle>
          <a:p>
            <a:r>
              <a:rPr kumimoji="0" lang="pl-PL" smtClean="0"/>
              <a:t>Kliknij, aby edytować styl</a:t>
            </a:r>
            <a:endParaRPr kumimoji="0" lang="en-US"/>
          </a:p>
        </p:txBody>
      </p:sp>
      <p:sp>
        <p:nvSpPr>
          <p:cNvPr id="3" name="Symbol zastępczy tekstu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320"/>
            <a:ext cx="7470648" cy="1143000"/>
          </a:xfrm>
        </p:spPr>
        <p:txBody>
          <a:bodyPr anchor="ctr"/>
          <a:lstStyle>
            <a:lvl1pPr algn="l">
              <a:defRPr sz="4600"/>
            </a:lvl1pPr>
          </a:lstStyle>
          <a:p>
            <a:r>
              <a:rPr kumimoji="0" lang="pl-PL" smtClean="0"/>
              <a:t>Kliknij, aby edytować styl</a:t>
            </a:r>
            <a:endParaRPr kumimoji="0" lang="en-US"/>
          </a:p>
        </p:txBody>
      </p:sp>
      <p:sp>
        <p:nvSpPr>
          <p:cNvPr id="7" name="Symbol zastępczy daty 6"/>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8" name="Symbol zastępczy numeru slajdu 7"/>
          <p:cNvSpPr>
            <a:spLocks noGrp="1"/>
          </p:cNvSpPr>
          <p:nvPr>
            <p:ph type="sldNum" sz="quarter" idx="11"/>
          </p:nvPr>
        </p:nvSpPr>
        <p:spPr/>
        <p:txBody>
          <a:bodyPr/>
          <a:lstStyle/>
          <a:p>
            <a:fld id="{20B08B51-BA14-4587-8BB7-C972AD31BBAE}" type="slidenum">
              <a:rPr lang="pl-PL" smtClean="0"/>
              <a:pPr/>
              <a:t>‹#›</a:t>
            </a:fld>
            <a:endParaRPr lang="pl-PL"/>
          </a:p>
        </p:txBody>
      </p:sp>
      <p:sp>
        <p:nvSpPr>
          <p:cNvPr id="9" name="Symbol zastępczy stopki 8"/>
          <p:cNvSpPr>
            <a:spLocks noGrp="1"/>
          </p:cNvSpPr>
          <p:nvPr>
            <p:ph type="ftr" sz="quarter" idx="12"/>
          </p:nvPr>
        </p:nvSpPr>
        <p:spPr/>
        <p:txBody>
          <a:bodyPr/>
          <a:lstStyle/>
          <a:p>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pl-PL" smtClean="0"/>
              <a:t>Kliknij, aby edytować styl</a:t>
            </a:r>
            <a:endParaRPr kumimoji="0" lang="en-US"/>
          </a:p>
        </p:txBody>
      </p:sp>
      <p:sp>
        <p:nvSpPr>
          <p:cNvPr id="3" name="Symbol zastępczy tekstu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smtClean="0"/>
              <a:t>Kliknij, aby edytować style wzorca tekstu</a:t>
            </a:r>
          </a:p>
        </p:txBody>
      </p:sp>
      <p:sp>
        <p:nvSpPr>
          <p:cNvPr id="4" name="Symbol zastępczy zawartości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CD0991C3-8F16-46EE-8EDA-73FB864ED9F5}" type="datetimeFigureOut">
              <a:rPr lang="pl-PL" smtClean="0"/>
              <a:pPr/>
              <a:t>29.04.2020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156448" y="6422064"/>
            <a:ext cx="762000" cy="365125"/>
          </a:xfrm>
        </p:spPr>
        <p:txBody>
          <a:bodyPr/>
          <a:lstStyle/>
          <a:p>
            <a:fld id="{20B08B51-BA14-4587-8BB7-C972AD31BBAE}"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pl-PL" smtClean="0"/>
              <a:t>Kliknij, aby edytować styl</a:t>
            </a:r>
            <a:endParaRPr kumimoji="0" lang="en-US"/>
          </a:p>
        </p:txBody>
      </p:sp>
      <p:sp>
        <p:nvSpPr>
          <p:cNvPr id="3" name="Symbol zastępczy obrazu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pl-PL" smtClean="0"/>
              <a:t>Kliknij ikonę, aby dodać obraz</a:t>
            </a:r>
            <a:endParaRPr kumimoji="0" lang="en-US" dirty="0"/>
          </a:p>
        </p:txBody>
      </p:sp>
      <p:sp>
        <p:nvSpPr>
          <p:cNvPr id="4" name="Symbol zastępczy tekstu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l-PL" smtClean="0"/>
              <a:t>Kliknij, aby edytować style wzorca tekstu</a:t>
            </a:r>
          </a:p>
        </p:txBody>
      </p:sp>
      <p:sp>
        <p:nvSpPr>
          <p:cNvPr id="5" name="Symbol zastępczy daty 4"/>
          <p:cNvSpPr>
            <a:spLocks noGrp="1"/>
          </p:cNvSpPr>
          <p:nvPr>
            <p:ph type="dt" sz="half" idx="10"/>
          </p:nvPr>
        </p:nvSpPr>
        <p:spPr>
          <a:xfrm>
            <a:off x="457200" y="6422064"/>
            <a:ext cx="2133600" cy="365125"/>
          </a:xfrm>
        </p:spPr>
        <p:txBody>
          <a:bodyPr/>
          <a:lstStyle/>
          <a:p>
            <a:fld id="{CD0991C3-8F16-46EE-8EDA-73FB864ED9F5}" type="datetimeFigureOut">
              <a:rPr lang="pl-PL" smtClean="0"/>
              <a:pPr/>
              <a:t>29.04.2020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0B08B51-BA14-4587-8BB7-C972AD31BBAE}"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Dowolny kształt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Dowolny kształt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Symbol zastępczy tytułu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pl-PL" smtClean="0"/>
              <a:t>Kliknij, aby edytować styl</a:t>
            </a:r>
            <a:endParaRPr kumimoji="0" lang="en-US"/>
          </a:p>
        </p:txBody>
      </p:sp>
      <p:sp>
        <p:nvSpPr>
          <p:cNvPr id="30" name="Symbol zastępczy tekstu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10" name="Symbol zastępczy daty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CD0991C3-8F16-46EE-8EDA-73FB864ED9F5}" type="datetimeFigureOut">
              <a:rPr lang="pl-PL" smtClean="0"/>
              <a:pPr/>
              <a:t>29.04.2020</a:t>
            </a:fld>
            <a:endParaRPr lang="pl-PL"/>
          </a:p>
        </p:txBody>
      </p:sp>
      <p:sp>
        <p:nvSpPr>
          <p:cNvPr id="22" name="Symbol zastępczy stopki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pl-PL"/>
          </a:p>
        </p:txBody>
      </p:sp>
      <p:sp>
        <p:nvSpPr>
          <p:cNvPr id="18" name="Symbol zastępczy numeru slajdu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0B08B51-BA14-4587-8BB7-C972AD31BBAE}" type="slidenum">
              <a:rPr lang="pl-PL" smtClean="0"/>
              <a:pPr/>
              <a:t>‹#›</a:t>
            </a:fld>
            <a:endParaRPr lang="pl-PL"/>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pl.wikipedia.org/wiki/Wikipedia:Strona_g&#322;&#243;wna" TargetMode="External"/><Relationship Id="rId2" Type="http://schemas.openxmlformats.org/officeDocument/2006/relationships/hyperlink" Target="http://www.minizooherud.npx.pl/news.php" TargetMode="External"/><Relationship Id="rId1" Type="http://schemas.openxmlformats.org/officeDocument/2006/relationships/slideLayout" Target="../slideLayouts/slideLayout2.xml"/><Relationship Id="rId4" Type="http://schemas.openxmlformats.org/officeDocument/2006/relationships/hyperlink" Target="http://www.ptakiozdobne.p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204864"/>
            <a:ext cx="7054552" cy="1584176"/>
          </a:xfrm>
        </p:spPr>
        <p:txBody>
          <a:bodyPr>
            <a:normAutofit/>
          </a:bodyPr>
          <a:lstStyle/>
          <a:p>
            <a:pPr algn="ctr"/>
            <a:r>
              <a:rPr lang="pl-PL" sz="8000" dirty="0" smtClean="0"/>
              <a:t>Drób </a:t>
            </a:r>
            <a:endParaRPr lang="pl-PL" sz="8000" dirty="0"/>
          </a:p>
        </p:txBody>
      </p:sp>
      <p:sp>
        <p:nvSpPr>
          <p:cNvPr id="4" name="Podtytuł 3"/>
          <p:cNvSpPr>
            <a:spLocks noGrp="1"/>
          </p:cNvSpPr>
          <p:nvPr>
            <p:ph type="subTitle" idx="1"/>
          </p:nvPr>
        </p:nvSpPr>
        <p:spPr/>
        <p:txBody>
          <a:bodyPr/>
          <a:lstStyle/>
          <a:p>
            <a:endParaRPr lang="pl-P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00B050"/>
                </a:solidFill>
              </a:rPr>
              <a:t>New Hampshire</a:t>
            </a:r>
            <a:endParaRPr lang="pl-PL" dirty="0">
              <a:solidFill>
                <a:srgbClr val="00B050"/>
              </a:solidFill>
            </a:endParaRPr>
          </a:p>
        </p:txBody>
      </p:sp>
      <p:sp>
        <p:nvSpPr>
          <p:cNvPr id="3" name="Symbol zastępczy zawartości 2"/>
          <p:cNvSpPr>
            <a:spLocks noGrp="1"/>
          </p:cNvSpPr>
          <p:nvPr>
            <p:ph idx="1"/>
          </p:nvPr>
        </p:nvSpPr>
        <p:spPr>
          <a:xfrm>
            <a:off x="539552" y="1556792"/>
            <a:ext cx="7467600" cy="4525963"/>
          </a:xfrm>
        </p:spPr>
        <p:txBody>
          <a:bodyPr>
            <a:normAutofit fontScale="77500" lnSpcReduction="20000"/>
          </a:bodyPr>
          <a:lstStyle/>
          <a:p>
            <a:pPr>
              <a:buNone/>
            </a:pPr>
            <a:r>
              <a:rPr lang="pl-PL" dirty="0" smtClean="0">
                <a:solidFill>
                  <a:schemeClr val="tx1">
                    <a:lumMod val="95000"/>
                  </a:schemeClr>
                </a:solidFill>
              </a:rPr>
              <a:t>	 Kury</a:t>
            </a:r>
            <a:r>
              <a:rPr lang="pl-PL" dirty="0" smtClean="0"/>
              <a:t> tej rasy zostały wyhodowane w USA jak podają źródła w roku 1915. Na tereny Europy dotarły prawdopodobnie w 1950 roku. Kury te znane są jako osobniki o standardowej budowie ciała ora jako miniatury, które zostały wyhodowane w następnych latach. Kura rasy New Hampshire charakteryzuje się średnią budową ciała o dość masywnej budowie całościowej. Jej kształty są widocznie zaokrąglone. Nogi kur są dość szeroko ustawione, z dala od siebie. Dzwonki, grzebień oraz zausznice w kolorze czerwonym. Barwa brązowa jest charakterystyczna dla tej rasy. Te ptaki stanowią najbardziej, znaną i bardzo mocno rozpowszechnioną na całym świecie rasę kur. </a:t>
            </a:r>
            <a:br>
              <a:rPr lang="pl-PL" dirty="0" smtClean="0"/>
            </a:br>
            <a:endParaRPr lang="pl-P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00B050"/>
                </a:solidFill>
              </a:rPr>
              <a:t>WYGLĄD</a:t>
            </a:r>
          </a:p>
        </p:txBody>
      </p:sp>
      <p:sp>
        <p:nvSpPr>
          <p:cNvPr id="3" name="Symbol zastępczy zawartości 2"/>
          <p:cNvSpPr>
            <a:spLocks noGrp="1"/>
          </p:cNvSpPr>
          <p:nvPr>
            <p:ph idx="1"/>
          </p:nvPr>
        </p:nvSpPr>
        <p:spPr>
          <a:xfrm>
            <a:off x="4355976" y="1412776"/>
            <a:ext cx="3568824" cy="4713387"/>
          </a:xfrm>
        </p:spPr>
        <p:txBody>
          <a:bodyPr>
            <a:normAutofit fontScale="47500" lnSpcReduction="20000"/>
          </a:bodyPr>
          <a:lstStyle/>
          <a:p>
            <a:pPr>
              <a:buNone/>
            </a:pPr>
            <a:r>
              <a:rPr lang="pl-PL" dirty="0" smtClean="0"/>
              <a:t>      Kury tej rasy posiadają średnią budowę ciała, z szeroki m tułowiem oraz piersią z mocno wysuniętym mostkiem. Grzbiet kur jest również szeroki ale wklęsły. Kształt ciała jest zaokrąglony. Głowa kur idealnie pasuje do reszty ciała choć jest stosunkowo mała, na jej czubku znajduje się pojedynczy grzebień (4 -5 zębowy) w kolorze czerwonym, tego samego koloru są dzwonki gładkie i pasujące do pozostałego ciała kur ozdobnych  tej rasy. Zausznice z wyglądu przypominają migdały, są także w kolorze czerwonym. Oczy New Hampshire swoją barwą mogą przechodzić od koloru pomarańczowego do czerwonego. Ich dziób jest bardzo silny, prosty, w odcieniu żółtawym, ale czasami może zmieniać kolor na różowy. </a:t>
            </a:r>
            <a:br>
              <a:rPr lang="pl-PL" dirty="0" smtClean="0"/>
            </a:br>
            <a:endParaRPr lang="pl-PL" dirty="0"/>
          </a:p>
        </p:txBody>
      </p:sp>
      <p:pic>
        <p:nvPicPr>
          <p:cNvPr id="24578" name="Picture 2" descr="http://www.ptakiozdobne.pl/Photos/kura-rasy-new-hampshire.jpg"/>
          <p:cNvPicPr>
            <a:picLocks noChangeAspect="1" noChangeArrowheads="1"/>
          </p:cNvPicPr>
          <p:nvPr/>
        </p:nvPicPr>
        <p:blipFill>
          <a:blip r:embed="rId2" cstate="print"/>
          <a:srcRect/>
          <a:stretch>
            <a:fillRect/>
          </a:stretch>
        </p:blipFill>
        <p:spPr bwMode="auto">
          <a:xfrm>
            <a:off x="683568" y="1412776"/>
            <a:ext cx="3923928" cy="422476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0070C0"/>
                </a:solidFill>
              </a:rPr>
              <a:t>Czubatka polska</a:t>
            </a:r>
            <a:endParaRPr lang="pl-PL" dirty="0">
              <a:solidFill>
                <a:srgbClr val="0070C0"/>
              </a:solidFill>
            </a:endParaRPr>
          </a:p>
        </p:txBody>
      </p:sp>
      <p:sp>
        <p:nvSpPr>
          <p:cNvPr id="3" name="Symbol zastępczy zawartości 2"/>
          <p:cNvSpPr>
            <a:spLocks noGrp="1"/>
          </p:cNvSpPr>
          <p:nvPr>
            <p:ph idx="1"/>
          </p:nvPr>
        </p:nvSpPr>
        <p:spPr/>
        <p:txBody>
          <a:bodyPr>
            <a:normAutofit fontScale="92500"/>
          </a:bodyPr>
          <a:lstStyle/>
          <a:p>
            <a:pPr>
              <a:buNone/>
            </a:pPr>
            <a:r>
              <a:rPr lang="pl-PL" dirty="0" smtClean="0"/>
              <a:t>   Rasa kur- czubatka polska, pochodzi z Polski. Jest jedną z najstarszych ras kur ozdobnych hodowanych w Polsce. Kury te w hodowli pojawiły się w osiemdziesiątych latach minionego wieku. Dzięki wysiłkom holendra </a:t>
            </a:r>
            <a:r>
              <a:rPr lang="pl-PL" dirty="0" err="1" smtClean="0"/>
              <a:t>Arie'go</a:t>
            </a:r>
            <a:r>
              <a:rPr lang="pl-PL" dirty="0" smtClean="0"/>
              <a:t> </a:t>
            </a:r>
            <a:r>
              <a:rPr lang="pl-PL" dirty="0" err="1" smtClean="0"/>
              <a:t>Bolanda</a:t>
            </a:r>
            <a:r>
              <a:rPr lang="pl-PL" dirty="0" smtClean="0"/>
              <a:t> są dostępne wszystkie odmiany barwne. Czubatka polska jest ptakiem bardzo chętnie malowanym przez mistrzów holenderskiego malarstwa od stuleci. </a:t>
            </a: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0070C0"/>
                </a:solidFill>
              </a:rPr>
              <a:t>Wygląd </a:t>
            </a:r>
            <a:endParaRPr lang="pl-PL" dirty="0">
              <a:solidFill>
                <a:srgbClr val="0070C0"/>
              </a:solidFill>
            </a:endParaRPr>
          </a:p>
        </p:txBody>
      </p:sp>
      <p:sp>
        <p:nvSpPr>
          <p:cNvPr id="3" name="Symbol zastępczy zawartości 2"/>
          <p:cNvSpPr>
            <a:spLocks noGrp="1"/>
          </p:cNvSpPr>
          <p:nvPr>
            <p:ph idx="1"/>
          </p:nvPr>
        </p:nvSpPr>
        <p:spPr>
          <a:xfrm>
            <a:off x="-180528" y="1340768"/>
            <a:ext cx="3672408" cy="5256584"/>
          </a:xfrm>
        </p:spPr>
        <p:txBody>
          <a:bodyPr>
            <a:normAutofit fontScale="47500" lnSpcReduction="20000"/>
          </a:bodyPr>
          <a:lstStyle/>
          <a:p>
            <a:pPr>
              <a:buNone/>
            </a:pPr>
            <a:r>
              <a:rPr lang="pl-PL" dirty="0" smtClean="0"/>
              <a:t>      Czubatka polska brodata to kura o bardzo delikatnej budowie ciała i dużym czubem na głowie. Cechą charakterystyczną tej kury jest broda, która zakrywa dzwonki jeśli je posiada. Głowa czubatki jest prawdziwym skarbem tych ptaków ozdobnych, jest średniej wielkości z widoczną naroślą na której wyrasta duży czub. Część twarzowa czerwona, tylko częściowo zarośnięta piórami tzw. bokobrodami. Nie posiada grzebienia, na jego miejscu występuje zaś narośl - skórka w kształcie przypominającym róg przed czubem. Dzwonki kury posiadają małe okrągłe, zaś uszy są całkowicie zakryte przez brodę oraz wąsy. Oczy są koloru brązowego lub pomarańczowego (jest to zależne od barwy ptaków). Tułów jest szeroki oraz zaokrąglony, natomiast pierś bardzo wydatna i zaokrąglona. Ogon kur jest noszony dosyć wysoko, kogut posiadają długie, szerokie sierpówki, skrzydła noszone są bardzo blisko ciała, trochę opuszczone ku tyłowi. Nogi są koloru szaroniebieskiego. </a:t>
            </a:r>
            <a:br>
              <a:rPr lang="pl-PL" dirty="0" smtClean="0"/>
            </a:br>
            <a:r>
              <a:rPr lang="pl-PL" dirty="0" smtClean="0"/>
              <a:t>Kury te są dobrymi nioskami, ale nie przejawiają za bardzo instynktu kwoczenia. </a:t>
            </a:r>
            <a:endParaRPr lang="pl-PL" dirty="0"/>
          </a:p>
        </p:txBody>
      </p:sp>
      <p:pic>
        <p:nvPicPr>
          <p:cNvPr id="27650" name="Picture 2" descr="http://www.ptakiozdobne.pl/Photos/czubatka-polska-brodata.jpg"/>
          <p:cNvPicPr>
            <a:picLocks noChangeAspect="1" noChangeArrowheads="1"/>
          </p:cNvPicPr>
          <p:nvPr/>
        </p:nvPicPr>
        <p:blipFill>
          <a:blip r:embed="rId2" cstate="print"/>
          <a:srcRect/>
          <a:stretch>
            <a:fillRect/>
          </a:stretch>
        </p:blipFill>
        <p:spPr bwMode="auto">
          <a:xfrm>
            <a:off x="3563888" y="1412776"/>
            <a:ext cx="5376597" cy="468052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smtClean="0"/>
              <a:t>   </a:t>
            </a:r>
            <a:endParaRPr lang="pl-PL" dirty="0"/>
          </a:p>
        </p:txBody>
      </p:sp>
      <p:sp>
        <p:nvSpPr>
          <p:cNvPr id="3" name="Symbol zastępczy zawartości 2"/>
          <p:cNvSpPr>
            <a:spLocks noGrp="1"/>
          </p:cNvSpPr>
          <p:nvPr>
            <p:ph idx="1"/>
          </p:nvPr>
        </p:nvSpPr>
        <p:spPr/>
        <p:txBody>
          <a:bodyPr/>
          <a:lstStyle/>
          <a:p>
            <a:pPr>
              <a:buNone/>
            </a:pPr>
            <a:r>
              <a:rPr lang="pl-PL" dirty="0" smtClean="0"/>
              <a:t>   Kury rasy-czubatka polska są spotykane jako olbrzymy oraz miniaturki. </a:t>
            </a:r>
            <a:br>
              <a:rPr lang="pl-PL" dirty="0" smtClean="0"/>
            </a:br>
            <a:r>
              <a:rPr lang="pl-PL" dirty="0" smtClean="0"/>
              <a:t>waga koguta typu olbrzymia wynosi około 2500g, zaś kury 2000g </a:t>
            </a:r>
            <a:br>
              <a:rPr lang="pl-PL" dirty="0" smtClean="0"/>
            </a:br>
            <a:r>
              <a:rPr lang="pl-PL" dirty="0" smtClean="0"/>
              <a:t>waga koguta typu miniatury wynosi około 900g, zaś kury 800g </a:t>
            </a:r>
            <a:endParaRPr lang="pl-P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solidFill>
                  <a:srgbClr val="0070C0"/>
                </a:solidFill>
              </a:rPr>
              <a:t>Czubatka polska brodata występuje w kilku odmianach barwnych:</a:t>
            </a:r>
            <a:r>
              <a:rPr lang="pl-PL" dirty="0" smtClean="0"/>
              <a:t> </a:t>
            </a:r>
            <a:endParaRPr lang="pl-PL" dirty="0"/>
          </a:p>
        </p:txBody>
      </p:sp>
      <p:sp>
        <p:nvSpPr>
          <p:cNvPr id="3" name="Symbol zastępczy zawartości 2"/>
          <p:cNvSpPr>
            <a:spLocks noGrp="1"/>
          </p:cNvSpPr>
          <p:nvPr>
            <p:ph idx="1"/>
          </p:nvPr>
        </p:nvSpPr>
        <p:spPr/>
        <p:txBody>
          <a:bodyPr>
            <a:normAutofit fontScale="77500" lnSpcReduction="20000"/>
          </a:bodyPr>
          <a:lstStyle/>
          <a:p>
            <a:pPr>
              <a:buNone/>
            </a:pPr>
            <a:r>
              <a:rPr lang="pl-PL" dirty="0" smtClean="0"/>
              <a:t/>
            </a:r>
            <a:br>
              <a:rPr lang="pl-PL" dirty="0" smtClean="0"/>
            </a:br>
            <a:r>
              <a:rPr lang="pl-PL" dirty="0" smtClean="0"/>
              <a:t>biała,</a:t>
            </a:r>
            <a:br>
              <a:rPr lang="pl-PL" dirty="0" smtClean="0"/>
            </a:br>
            <a:r>
              <a:rPr lang="pl-PL" dirty="0" smtClean="0"/>
              <a:t>beżowa ,</a:t>
            </a:r>
            <a:br>
              <a:rPr lang="pl-PL" dirty="0" smtClean="0"/>
            </a:br>
            <a:r>
              <a:rPr lang="pl-PL" dirty="0" smtClean="0"/>
              <a:t>czarna,</a:t>
            </a:r>
            <a:br>
              <a:rPr lang="pl-PL" dirty="0" smtClean="0"/>
            </a:br>
            <a:r>
              <a:rPr lang="pl-PL" dirty="0" smtClean="0"/>
              <a:t>czekoladowa,</a:t>
            </a:r>
            <a:br>
              <a:rPr lang="pl-PL" dirty="0" smtClean="0"/>
            </a:br>
            <a:r>
              <a:rPr lang="pl-PL" dirty="0" err="1" smtClean="0"/>
              <a:t>jastrzębiata</a:t>
            </a:r>
            <a:r>
              <a:rPr lang="pl-PL" dirty="0" smtClean="0"/>
              <a:t> ,</a:t>
            </a:r>
            <a:br>
              <a:rPr lang="pl-PL" dirty="0" smtClean="0"/>
            </a:br>
            <a:r>
              <a:rPr lang="pl-PL" dirty="0" err="1" smtClean="0"/>
              <a:t>kuropatwiana</a:t>
            </a:r>
            <a:r>
              <a:rPr lang="pl-PL" dirty="0" smtClean="0"/>
              <a:t>,</a:t>
            </a:r>
            <a:br>
              <a:rPr lang="pl-PL" dirty="0" smtClean="0"/>
            </a:br>
            <a:r>
              <a:rPr lang="pl-PL" dirty="0" smtClean="0"/>
              <a:t>niebieska,</a:t>
            </a:r>
            <a:br>
              <a:rPr lang="pl-PL" dirty="0" smtClean="0"/>
            </a:br>
            <a:r>
              <a:rPr lang="pl-PL" dirty="0" smtClean="0"/>
              <a:t>srebrna czarno </a:t>
            </a:r>
            <a:r>
              <a:rPr lang="pl-PL" dirty="0" err="1" smtClean="0"/>
              <a:t>łuskowana</a:t>
            </a:r>
            <a:r>
              <a:rPr lang="pl-PL" dirty="0" smtClean="0"/>
              <a:t>,</a:t>
            </a:r>
            <a:br>
              <a:rPr lang="pl-PL" dirty="0" smtClean="0"/>
            </a:br>
            <a:r>
              <a:rPr lang="pl-PL" dirty="0" smtClean="0"/>
              <a:t>żółta,</a:t>
            </a:r>
            <a:br>
              <a:rPr lang="pl-PL" dirty="0" smtClean="0"/>
            </a:br>
            <a:r>
              <a:rPr lang="pl-PL" dirty="0" smtClean="0"/>
              <a:t>złota czarno </a:t>
            </a:r>
            <a:r>
              <a:rPr lang="pl-PL" dirty="0" err="1" smtClean="0"/>
              <a:t>łuskowana</a:t>
            </a:r>
            <a:r>
              <a:rPr lang="pl-PL" dirty="0" smtClean="0"/>
              <a:t>,</a:t>
            </a:r>
            <a:br>
              <a:rPr lang="pl-PL" dirty="0" smtClean="0"/>
            </a:br>
            <a:r>
              <a:rPr lang="pl-PL" dirty="0" smtClean="0"/>
              <a:t>złota niebiesko </a:t>
            </a:r>
            <a:r>
              <a:rPr lang="pl-PL" dirty="0" err="1" smtClean="0"/>
              <a:t>łuskowana</a:t>
            </a:r>
            <a:r>
              <a:rPr lang="pl-PL" dirty="0" smtClean="0"/>
              <a:t>,</a:t>
            </a:r>
            <a:br>
              <a:rPr lang="pl-PL" dirty="0" smtClean="0"/>
            </a:br>
            <a:r>
              <a:rPr lang="pl-PL" dirty="0" smtClean="0"/>
              <a:t>wielbłądzia,</a:t>
            </a:r>
            <a:br>
              <a:rPr lang="pl-PL" dirty="0" smtClean="0"/>
            </a:br>
            <a:r>
              <a:rPr lang="pl-PL" dirty="0" smtClean="0"/>
              <a:t>wielobarwna ,</a:t>
            </a:r>
            <a:endParaRPr lang="pl-PL"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chemeClr val="accent2">
                    <a:lumMod val="50000"/>
                  </a:schemeClr>
                </a:solidFill>
              </a:rPr>
              <a:t>Zielononóżka</a:t>
            </a:r>
            <a:endParaRPr lang="pl-PL" dirty="0">
              <a:solidFill>
                <a:schemeClr val="accent2">
                  <a:lumMod val="50000"/>
                </a:schemeClr>
              </a:solidFill>
            </a:endParaRPr>
          </a:p>
        </p:txBody>
      </p:sp>
      <p:sp>
        <p:nvSpPr>
          <p:cNvPr id="3" name="Symbol zastępczy zawartości 2"/>
          <p:cNvSpPr>
            <a:spLocks noGrp="1"/>
          </p:cNvSpPr>
          <p:nvPr>
            <p:ph idx="1"/>
          </p:nvPr>
        </p:nvSpPr>
        <p:spPr/>
        <p:txBody>
          <a:bodyPr>
            <a:normAutofit fontScale="77500" lnSpcReduction="20000"/>
          </a:bodyPr>
          <a:lstStyle/>
          <a:p>
            <a:pPr>
              <a:buNone/>
            </a:pPr>
            <a:r>
              <a:rPr lang="pl-PL" dirty="0" smtClean="0"/>
              <a:t>    Zielononóżka </a:t>
            </a:r>
            <a:r>
              <a:rPr lang="pl-PL" dirty="0" err="1" smtClean="0"/>
              <a:t>kuropatwiana</a:t>
            </a:r>
            <a:r>
              <a:rPr lang="pl-PL" dirty="0" smtClean="0"/>
              <a:t> jest Polskim gatunkiem kur (zwana jest też galicyjską), na teren Polski została sprowadzona po wojnie. Rasa ta zaliczana jest do ogólnoużytkowej .Jaja zielononóżek świetnie nadają się do żywienia dzieci oraz osób starszych z problemami zdrowotnymi. Jaja Zielononóżki mają o 30 % mniej cholesterolu od innych kurzych jaj (jest to cecha genetyczna). Kury te były utrzymywane do lat 60-tych w gospodarstwach na terenie całej Polski, w latach 70-tych gdy powstawały duże fermy zaprzestano hodowli tej rasy, ponieważ kury te nie były dobrze przystosowane do hodowli </a:t>
            </a:r>
            <a:r>
              <a:rPr lang="pl-PL" dirty="0" err="1" smtClean="0"/>
              <a:t>wielkostadowego</a:t>
            </a:r>
            <a:r>
              <a:rPr lang="pl-PL" dirty="0" smtClean="0"/>
              <a:t> oraz </a:t>
            </a:r>
            <a:r>
              <a:rPr lang="pl-PL" dirty="0" err="1" smtClean="0"/>
              <a:t>bezwybiegowego</a:t>
            </a:r>
            <a:r>
              <a:rPr lang="pl-PL" dirty="0" smtClean="0"/>
              <a:t>.</a:t>
            </a:r>
            <a:br>
              <a:rPr lang="pl-PL" dirty="0" smtClean="0"/>
            </a:br>
            <a:endParaRPr lang="pl-PL"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accent2">
                    <a:lumMod val="50000"/>
                  </a:schemeClr>
                </a:solidFill>
              </a:rPr>
              <a:t>Wygląd </a:t>
            </a:r>
            <a:endParaRPr lang="pl-PL" dirty="0">
              <a:solidFill>
                <a:schemeClr val="accent2">
                  <a:lumMod val="50000"/>
                </a:schemeClr>
              </a:solidFill>
            </a:endParaRPr>
          </a:p>
        </p:txBody>
      </p:sp>
      <p:sp>
        <p:nvSpPr>
          <p:cNvPr id="3" name="Symbol zastępczy zawartości 2"/>
          <p:cNvSpPr>
            <a:spLocks noGrp="1"/>
          </p:cNvSpPr>
          <p:nvPr>
            <p:ph idx="1"/>
          </p:nvPr>
        </p:nvSpPr>
        <p:spPr>
          <a:xfrm>
            <a:off x="457200" y="1600200"/>
            <a:ext cx="3898776" cy="4997152"/>
          </a:xfrm>
        </p:spPr>
        <p:txBody>
          <a:bodyPr>
            <a:normAutofit fontScale="55000" lnSpcReduction="20000"/>
          </a:bodyPr>
          <a:lstStyle/>
          <a:p>
            <a:pPr>
              <a:buNone/>
            </a:pPr>
            <a:r>
              <a:rPr lang="pl-PL" dirty="0" smtClean="0"/>
              <a:t>    Zielone skoki są charakterystyczną cechą </a:t>
            </a:r>
            <a:r>
              <a:rPr lang="pl-PL" dirty="0" err="1" smtClean="0"/>
              <a:t>Zielononozki</a:t>
            </a:r>
            <a:r>
              <a:rPr lang="pl-PL" dirty="0" smtClean="0"/>
              <a:t>. Ubarwienie koguta różni się od barwy kury. Kogut posiada duży pojedynczy grzebień, policzki i zausznice są koloru czerwonego, oczy posiadają pomarańczową tęczówkę. Pióra na piersi, brzuchu, udach oraz pokrywy skrzydeł są barwy czarnej. Sterówki oraz sierpówki ogona mają metaliczny czarny kolor z zielonkawym połyskiem. Grzywa oraz siodło koloru pomarańczowego. Skok jest nagi, koloru zielonego, zaś u starszych osobników jest koloru szarozielonego. .</a:t>
            </a:r>
            <a:br>
              <a:rPr lang="pl-PL" dirty="0" smtClean="0"/>
            </a:br>
            <a:r>
              <a:rPr lang="pl-PL" dirty="0" smtClean="0"/>
              <a:t>Koguty ważą 2,2-2,7 kg, zaś kury 1,8-2,3 </a:t>
            </a:r>
            <a:r>
              <a:rPr lang="pl-PL" dirty="0" err="1" smtClean="0"/>
              <a:t>kg</a:t>
            </a:r>
            <a:r>
              <a:rPr lang="pl-PL" dirty="0" smtClean="0"/>
              <a:t>. .</a:t>
            </a:r>
            <a:endParaRPr lang="pl-PL" dirty="0"/>
          </a:p>
        </p:txBody>
      </p:sp>
      <p:pic>
        <p:nvPicPr>
          <p:cNvPr id="28674" name="Picture 2" descr="Zielononóżka - kogut"/>
          <p:cNvPicPr>
            <a:picLocks noChangeAspect="1" noChangeArrowheads="1"/>
          </p:cNvPicPr>
          <p:nvPr/>
        </p:nvPicPr>
        <p:blipFill>
          <a:blip r:embed="rId2" cstate="print"/>
          <a:srcRect/>
          <a:stretch>
            <a:fillRect/>
          </a:stretch>
        </p:blipFill>
        <p:spPr bwMode="auto">
          <a:xfrm>
            <a:off x="4932040" y="1700808"/>
            <a:ext cx="2880320" cy="407565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accent2">
                    <a:lumMod val="50000"/>
                  </a:schemeClr>
                </a:solidFill>
              </a:rPr>
              <a:t>Hodowla </a:t>
            </a:r>
            <a:endParaRPr lang="pl-PL" dirty="0">
              <a:solidFill>
                <a:schemeClr val="accent2">
                  <a:lumMod val="50000"/>
                </a:schemeClr>
              </a:solidFill>
            </a:endParaRPr>
          </a:p>
        </p:txBody>
      </p:sp>
      <p:sp>
        <p:nvSpPr>
          <p:cNvPr id="3" name="Symbol zastępczy zawartości 2"/>
          <p:cNvSpPr>
            <a:spLocks noGrp="1"/>
          </p:cNvSpPr>
          <p:nvPr>
            <p:ph idx="1"/>
          </p:nvPr>
        </p:nvSpPr>
        <p:spPr/>
        <p:txBody>
          <a:bodyPr>
            <a:normAutofit fontScale="77500" lnSpcReduction="20000"/>
          </a:bodyPr>
          <a:lstStyle/>
          <a:p>
            <a:pPr>
              <a:buNone/>
            </a:pPr>
            <a:r>
              <a:rPr lang="pl-PL" dirty="0" smtClean="0"/>
              <a:t>     Są odporne na niskie temperatury. Dobrze czują się na świeżym powietrzu, nie nadają się do hodowli w klatkach. Wybiegi dla Zielononóżek powinny być ogrodzone i obsadzone drzewkami oraz krzewami, które zapewnią kurą cień w upalne dni oraz schronią je przed deszczem. Na wybiegach powinny się znajdować poidła oraz karmidła, które umożliwią kurą stały dostęp do wody i pokarmu. Teren powinien być od czasu do czasu </a:t>
            </a:r>
            <a:r>
              <a:rPr lang="pl-PL" dirty="0" err="1" smtClean="0"/>
              <a:t>wywapnowany</a:t>
            </a:r>
            <a:r>
              <a:rPr lang="pl-PL" dirty="0" smtClean="0"/>
              <a:t> oraz przeorany. Zielononóżki nie nadają się na hodowlę wielkostadną. W stadach powyżej 50 sztuk dochodzić może miedzy kurami do kanibalizmu.</a:t>
            </a:r>
            <a:endParaRPr lang="pl-PL"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chemeClr val="accent2">
                    <a:lumMod val="50000"/>
                  </a:schemeClr>
                </a:solidFill>
              </a:rPr>
              <a:t>Pokarm </a:t>
            </a:r>
            <a:endParaRPr lang="pl-PL" dirty="0">
              <a:solidFill>
                <a:schemeClr val="accent2">
                  <a:lumMod val="50000"/>
                </a:schemeClr>
              </a:solidFill>
            </a:endParaRPr>
          </a:p>
        </p:txBody>
      </p:sp>
      <p:sp>
        <p:nvSpPr>
          <p:cNvPr id="3" name="Symbol zastępczy zawartości 2"/>
          <p:cNvSpPr>
            <a:spLocks noGrp="1"/>
          </p:cNvSpPr>
          <p:nvPr>
            <p:ph idx="1"/>
          </p:nvPr>
        </p:nvSpPr>
        <p:spPr/>
        <p:txBody>
          <a:bodyPr>
            <a:normAutofit fontScale="92500" lnSpcReduction="20000"/>
          </a:bodyPr>
          <a:lstStyle/>
          <a:p>
            <a:pPr>
              <a:buNone/>
            </a:pPr>
            <a:r>
              <a:rPr lang="pl-PL" dirty="0" smtClean="0"/>
              <a:t>    Zielononóżki najlepiej karmić młodymi zielonkami np. kapustą pastewną, liśćmi buraków cukrowych, koniczyną czerwoną, pokrzywą młoda oraz lucerna. Zimą można podawać kiszonki z tych pokarmów, parowane ziemniaki, buraki pastewne, cukrowe i półcukrowe, marchewkę pastewną, siano z koniczyny, lucernę oraz pokrzywy. Pasze treściwe to ziarna zbóż, śruty z owsa, jęczmień, pszenica, kukurydza, groch, peluszki oraz łubiny pastewne.</a:t>
            </a:r>
            <a:endParaRPr lang="pl-PL"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2636913"/>
            <a:ext cx="7467600" cy="2376264"/>
          </a:xfrm>
        </p:spPr>
        <p:txBody>
          <a:bodyPr>
            <a:normAutofit/>
          </a:bodyPr>
          <a:lstStyle/>
          <a:p>
            <a:pPr algn="ctr">
              <a:buNone/>
            </a:pPr>
            <a:r>
              <a:rPr lang="pl-PL" sz="9600" dirty="0" smtClean="0">
                <a:solidFill>
                  <a:srgbClr val="FF0000"/>
                </a:solidFill>
              </a:rPr>
              <a:t>KURY</a:t>
            </a:r>
            <a:endParaRPr lang="pl-PL" sz="9600"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7030A0"/>
                </a:solidFill>
              </a:rPr>
              <a:t>Kura </a:t>
            </a:r>
            <a:r>
              <a:rPr lang="pl-PL" b="1" dirty="0" err="1" smtClean="0">
                <a:solidFill>
                  <a:srgbClr val="7030A0"/>
                </a:solidFill>
              </a:rPr>
              <a:t>marans</a:t>
            </a:r>
            <a:endParaRPr lang="pl-PL" dirty="0">
              <a:solidFill>
                <a:srgbClr val="7030A0"/>
              </a:solidFill>
            </a:endParaRPr>
          </a:p>
        </p:txBody>
      </p:sp>
      <p:sp>
        <p:nvSpPr>
          <p:cNvPr id="3" name="Symbol zastępczy zawartości 2"/>
          <p:cNvSpPr>
            <a:spLocks noGrp="1"/>
          </p:cNvSpPr>
          <p:nvPr>
            <p:ph idx="1"/>
          </p:nvPr>
        </p:nvSpPr>
        <p:spPr/>
        <p:txBody>
          <a:bodyPr>
            <a:normAutofit fontScale="85000" lnSpcReduction="20000"/>
          </a:bodyPr>
          <a:lstStyle/>
          <a:p>
            <a:r>
              <a:rPr lang="pl-PL" dirty="0" smtClean="0"/>
              <a:t> </a:t>
            </a:r>
            <a:r>
              <a:rPr lang="pl-PL" dirty="0" err="1" smtClean="0"/>
              <a:t>Marans</a:t>
            </a:r>
            <a:r>
              <a:rPr lang="pl-PL" dirty="0" smtClean="0"/>
              <a:t> to ras kur pochodząca z Francji. Kury tej ras zostały wyhodowane w roku 1900 w rejonie miasta </a:t>
            </a:r>
            <a:r>
              <a:rPr lang="pl-PL" dirty="0" err="1" smtClean="0"/>
              <a:t>Marans</a:t>
            </a:r>
            <a:r>
              <a:rPr lang="pl-PL" dirty="0" smtClean="0"/>
              <a:t>, stąd ich nazwa. Miniatury kur wyhodowano około 20 lat później w Anglii i to od razu w kilku barwach. </a:t>
            </a:r>
            <a:br>
              <a:rPr lang="pl-PL" dirty="0" smtClean="0"/>
            </a:br>
            <a:r>
              <a:rPr lang="pl-PL" dirty="0" smtClean="0"/>
              <a:t> </a:t>
            </a:r>
          </a:p>
          <a:p>
            <a:r>
              <a:rPr lang="pl-PL" dirty="0" smtClean="0"/>
              <a:t>     Można je zaliczyć do kur typu ogólnoużytkowego, ponieważ charakteryzują się szybkim przyrostem wagi oraz stosunkowo wysoką nieśnością (od 150 do 200 jaj rocznie), przy jednoczesnym zachowaniu dużego rozmiaru jaj o atrakcyjnej ciemnobrązowej barwie skorupy.</a:t>
            </a:r>
            <a:endParaRPr lang="pl-PL"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solidFill>
                  <a:srgbClr val="7030A0"/>
                </a:solidFill>
              </a:rPr>
              <a:t>Wygląd</a:t>
            </a:r>
            <a:r>
              <a:rPr lang="pl-PL" dirty="0" smtClean="0"/>
              <a:t> </a:t>
            </a:r>
            <a:endParaRPr lang="pl-PL" dirty="0"/>
          </a:p>
        </p:txBody>
      </p:sp>
      <p:sp>
        <p:nvSpPr>
          <p:cNvPr id="3" name="Symbol zastępczy zawartości 2"/>
          <p:cNvSpPr>
            <a:spLocks noGrp="1"/>
          </p:cNvSpPr>
          <p:nvPr>
            <p:ph idx="1"/>
          </p:nvPr>
        </p:nvSpPr>
        <p:spPr>
          <a:xfrm>
            <a:off x="457200" y="1600200"/>
            <a:ext cx="3178696" cy="4709120"/>
          </a:xfrm>
        </p:spPr>
        <p:txBody>
          <a:bodyPr>
            <a:normAutofit fontScale="47500" lnSpcReduction="20000"/>
          </a:bodyPr>
          <a:lstStyle/>
          <a:p>
            <a:pPr>
              <a:buNone/>
            </a:pPr>
            <a:r>
              <a:rPr lang="pl-PL" dirty="0" smtClean="0"/>
              <a:t>Głowa jest średniej wielkości, lekko wydłużona i spłaszczona. Grzebień jest pojedynczy, umiarkowanie duży, z kilkoma głęboko wciętymi ząbkami. Dziób tych kur jest silny, krótki, koloru rogu, ciemniejący ku nasadzie. Dzwonki oraz zausznice są niezbyt duże, o barwie czerwonej. Mają czarne ubarwienie, przy szyi i z przodu mają rude piórka. Skrzydła są dosyć małe, przylegające do tułowia. Oczy są koloru od ciemnoczerwonego do pomarańczowych. Skoki mają średnią długość i są charakterystycznie obrośnięte piórami po zewnętrznych stronach, włącznie z palcami, żółte lub czarne. Kury mają cztery palce, a pazury są w kolorze rogu. Ogon u koguta jest szeroki u podstawy, krótki i lekko uniesiony. </a:t>
            </a:r>
            <a:endParaRPr lang="pl-PL" dirty="0"/>
          </a:p>
        </p:txBody>
      </p:sp>
      <p:pic>
        <p:nvPicPr>
          <p:cNvPr id="32770" name="Picture 2" descr="http://www.ptakiozdobne.pl/Photos/kura-rasy-marans.jpg"/>
          <p:cNvPicPr>
            <a:picLocks noChangeAspect="1" noChangeArrowheads="1"/>
          </p:cNvPicPr>
          <p:nvPr/>
        </p:nvPicPr>
        <p:blipFill>
          <a:blip r:embed="rId2" cstate="print"/>
          <a:srcRect/>
          <a:stretch>
            <a:fillRect/>
          </a:stretch>
        </p:blipFill>
        <p:spPr bwMode="auto">
          <a:xfrm>
            <a:off x="3635896" y="1628800"/>
            <a:ext cx="5280587" cy="396044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7030A0"/>
                </a:solidFill>
              </a:rPr>
              <a:t>Hodowla </a:t>
            </a:r>
            <a:endParaRPr lang="pl-PL" dirty="0">
              <a:solidFill>
                <a:srgbClr val="7030A0"/>
              </a:solidFill>
            </a:endParaRPr>
          </a:p>
        </p:txBody>
      </p:sp>
      <p:sp>
        <p:nvSpPr>
          <p:cNvPr id="3" name="Symbol zastępczy zawartości 2"/>
          <p:cNvSpPr>
            <a:spLocks noGrp="1"/>
          </p:cNvSpPr>
          <p:nvPr>
            <p:ph idx="1"/>
          </p:nvPr>
        </p:nvSpPr>
        <p:spPr/>
        <p:txBody>
          <a:bodyPr>
            <a:normAutofit fontScale="85000" lnSpcReduction="10000"/>
          </a:bodyPr>
          <a:lstStyle/>
          <a:p>
            <a:pPr>
              <a:buNone/>
            </a:pPr>
            <a:r>
              <a:rPr lang="pl-PL" dirty="0" smtClean="0"/>
              <a:t>W hodowli kury są bardzo łagodne (koguty nie atakują innych osobników). Kury tej rasy są bardzo ufne, nie płoszą się i nie fruwają, ani też nie oddalają się zbytnio od własnej zagrody. Niektóre źródła informują, że kury tej rasy niezbyt dobrze znoszą panujące u nas warunki atmosferyczne. Istnieją także informację że u niektórych hodowców ptaków ozdobnych ta rasa kur w temperaturze około -20°C codziennie znosiły od 3 do 5 jaj od 10 niosek. Kury te nie przejawiają dużego nich instynktu Kwoczenia oraz wysiadywania jaj.</a:t>
            </a:r>
            <a:endParaRPr lang="pl-PL"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2420888"/>
            <a:ext cx="7467600" cy="3705275"/>
          </a:xfrm>
        </p:spPr>
        <p:txBody>
          <a:bodyPr>
            <a:normAutofit/>
          </a:bodyPr>
          <a:lstStyle/>
          <a:p>
            <a:pPr algn="ctr">
              <a:buNone/>
            </a:pPr>
            <a:r>
              <a:rPr lang="pl-PL" sz="9600" dirty="0" smtClean="0">
                <a:solidFill>
                  <a:srgbClr val="FF0000"/>
                </a:solidFill>
              </a:rPr>
              <a:t>Kaczki</a:t>
            </a:r>
            <a:endParaRPr lang="pl-PL" sz="9600"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Typy użytkowe </a:t>
            </a:r>
            <a:endParaRPr lang="pl-PL" dirty="0"/>
          </a:p>
        </p:txBody>
      </p:sp>
      <p:sp>
        <p:nvSpPr>
          <p:cNvPr id="3" name="Symbol zastępczy zawartości 2"/>
          <p:cNvSpPr>
            <a:spLocks noGrp="1"/>
          </p:cNvSpPr>
          <p:nvPr>
            <p:ph idx="1"/>
          </p:nvPr>
        </p:nvSpPr>
        <p:spPr/>
        <p:txBody>
          <a:bodyPr>
            <a:normAutofit fontScale="92500" lnSpcReduction="20000"/>
          </a:bodyPr>
          <a:lstStyle/>
          <a:p>
            <a:pPr>
              <a:lnSpc>
                <a:spcPct val="130000"/>
              </a:lnSpc>
            </a:pPr>
            <a:r>
              <a:rPr lang="pl-PL" sz="3200" dirty="0" smtClean="0">
                <a:solidFill>
                  <a:schemeClr val="bg1"/>
                </a:solidFill>
                <a:latin typeface="Calibri" pitchFamily="34" charset="0"/>
              </a:rPr>
              <a:t>Nieśny,</a:t>
            </a:r>
          </a:p>
          <a:p>
            <a:pPr>
              <a:lnSpc>
                <a:spcPct val="130000"/>
              </a:lnSpc>
            </a:pPr>
            <a:r>
              <a:rPr lang="pl-PL" sz="3200" dirty="0" smtClean="0">
                <a:solidFill>
                  <a:schemeClr val="bg1"/>
                </a:solidFill>
                <a:latin typeface="Calibri" pitchFamily="34" charset="0"/>
              </a:rPr>
              <a:t>Ogólnoużytkowy,</a:t>
            </a:r>
          </a:p>
          <a:p>
            <a:pPr>
              <a:lnSpc>
                <a:spcPct val="130000"/>
              </a:lnSpc>
            </a:pPr>
            <a:r>
              <a:rPr lang="pl-PL" sz="3200" dirty="0" smtClean="0">
                <a:solidFill>
                  <a:schemeClr val="bg1"/>
                </a:solidFill>
                <a:latin typeface="Calibri" pitchFamily="34" charset="0"/>
              </a:rPr>
              <a:t>Mięsny </a:t>
            </a:r>
          </a:p>
          <a:p>
            <a:pPr algn="just">
              <a:lnSpc>
                <a:spcPct val="130000"/>
              </a:lnSpc>
              <a:spcBef>
                <a:spcPct val="50000"/>
              </a:spcBef>
              <a:buNone/>
            </a:pPr>
            <a:r>
              <a:rPr lang="pl-PL" sz="3200" dirty="0" smtClean="0">
                <a:solidFill>
                  <a:schemeClr val="bg1"/>
                </a:solidFill>
                <a:latin typeface="Calibri" pitchFamily="34" charset="0"/>
                <a:cs typeface="Times New Roman" pitchFamily="18" charset="0"/>
              </a:rPr>
              <a:t>W Polsce jedyny rozpowszechniony typ użytkowy kaczek to ogólnoużytkowy.</a:t>
            </a:r>
            <a:endParaRPr lang="pl-PL" sz="3200" dirty="0" smtClean="0">
              <a:solidFill>
                <a:schemeClr val="bg1"/>
              </a:solidFill>
              <a:latin typeface="Calibri" pitchFamily="34" charset="0"/>
            </a:endParaRPr>
          </a:p>
          <a:p>
            <a:pPr>
              <a:lnSpc>
                <a:spcPct val="130000"/>
              </a:lnSpc>
              <a:spcBef>
                <a:spcPct val="50000"/>
              </a:spcBef>
              <a:buNone/>
            </a:pPr>
            <a:r>
              <a:rPr lang="pl-PL" sz="3200" dirty="0" smtClean="0">
                <a:solidFill>
                  <a:schemeClr val="bg1"/>
                </a:solidFill>
                <a:latin typeface="Calibri" pitchFamily="34" charset="0"/>
                <a:cs typeface="Times New Roman" pitchFamily="18" charset="0"/>
              </a:rPr>
              <a:t>Kaczki tego typu wykorzystywane są do produkcji mięsnej, głównie brojlerów. </a:t>
            </a:r>
          </a:p>
          <a:p>
            <a:pPr>
              <a:lnSpc>
                <a:spcPct val="130000"/>
              </a:lnSpc>
            </a:pPr>
            <a:endParaRPr lang="pl-PL" sz="3200" dirty="0" smtClean="0">
              <a:solidFill>
                <a:schemeClr val="bg1"/>
              </a:solidFill>
              <a:latin typeface="Calibri" pitchFamily="34" charset="0"/>
            </a:endParaRPr>
          </a:p>
          <a:p>
            <a:pPr>
              <a:buNone/>
            </a:pPr>
            <a:endParaRPr lang="pl-PL"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2400" b="1" dirty="0" smtClean="0"/>
              <a:t>Kaczki w typie ogólnoużytkowym charakteryzuje</a:t>
            </a:r>
            <a:endParaRPr lang="pl-PL" sz="2400" dirty="0"/>
          </a:p>
        </p:txBody>
      </p:sp>
      <p:sp>
        <p:nvSpPr>
          <p:cNvPr id="3" name="Symbol zastępczy zawartości 2"/>
          <p:cNvSpPr>
            <a:spLocks noGrp="1"/>
          </p:cNvSpPr>
          <p:nvPr>
            <p:ph idx="1"/>
          </p:nvPr>
        </p:nvSpPr>
        <p:spPr/>
        <p:txBody>
          <a:bodyPr>
            <a:normAutofit fontScale="92500" lnSpcReduction="20000"/>
          </a:bodyPr>
          <a:lstStyle/>
          <a:p>
            <a:pPr algn="just">
              <a:lnSpc>
                <a:spcPct val="160000"/>
              </a:lnSpc>
              <a:spcBef>
                <a:spcPct val="50000"/>
              </a:spcBef>
            </a:pPr>
            <a:r>
              <a:rPr lang="pl-PL" sz="3200" dirty="0" smtClean="0">
                <a:solidFill>
                  <a:schemeClr val="bg1"/>
                </a:solidFill>
                <a:cs typeface="Times New Roman" pitchFamily="18" charset="0"/>
              </a:rPr>
              <a:t>Pionowa lub pozioma postawa ciała.</a:t>
            </a:r>
            <a:endParaRPr lang="pl-PL" sz="3200" dirty="0" smtClean="0">
              <a:solidFill>
                <a:schemeClr val="bg1"/>
              </a:solidFill>
            </a:endParaRPr>
          </a:p>
          <a:p>
            <a:pPr>
              <a:lnSpc>
                <a:spcPct val="160000"/>
              </a:lnSpc>
            </a:pPr>
            <a:r>
              <a:rPr lang="pl-PL" sz="3200" dirty="0" smtClean="0">
                <a:solidFill>
                  <a:schemeClr val="bg1"/>
                </a:solidFill>
                <a:latin typeface="Calibri" pitchFamily="34" charset="0"/>
              </a:rPr>
              <a:t> Pierś szeroka, zaokrąglona, tułów szeroki </a:t>
            </a:r>
          </a:p>
          <a:p>
            <a:pPr>
              <a:lnSpc>
                <a:spcPct val="160000"/>
              </a:lnSpc>
              <a:buNone/>
            </a:pPr>
            <a:r>
              <a:rPr lang="pl-PL" sz="3200" dirty="0" smtClean="0">
                <a:solidFill>
                  <a:schemeClr val="bg1"/>
                </a:solidFill>
                <a:latin typeface="Calibri" pitchFamily="34" charset="0"/>
              </a:rPr>
              <a:t>i głęboki.</a:t>
            </a:r>
          </a:p>
          <a:p>
            <a:pPr>
              <a:lnSpc>
                <a:spcPct val="160000"/>
              </a:lnSpc>
            </a:pPr>
            <a:r>
              <a:rPr lang="pl-PL" sz="3200" dirty="0" smtClean="0">
                <a:solidFill>
                  <a:schemeClr val="bg1"/>
                </a:solidFill>
                <a:latin typeface="Calibri" pitchFamily="34" charset="0"/>
              </a:rPr>
              <a:t> Dojrzewanie płciowe – ok. 25 - 28 tygodni.</a:t>
            </a:r>
          </a:p>
          <a:p>
            <a:pPr>
              <a:lnSpc>
                <a:spcPct val="160000"/>
              </a:lnSpc>
            </a:pPr>
            <a:r>
              <a:rPr lang="pl-PL" sz="3200" dirty="0" smtClean="0">
                <a:solidFill>
                  <a:schemeClr val="bg1"/>
                </a:solidFill>
                <a:latin typeface="Calibri" pitchFamily="34" charset="0"/>
              </a:rPr>
              <a:t> Wysoka wydajność nieśna i duże walory mięsne</a:t>
            </a:r>
            <a:endParaRPr lang="pl-P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t> Khaki </a:t>
            </a:r>
            <a:r>
              <a:rPr lang="pl-PL" b="1" dirty="0" err="1" smtClean="0"/>
              <a:t>campbell</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Rasa została wyhodowana w Wielkiej Brytanii. Nazwa pochodzi od upierzenia (khaki) i nazwiska hodowczyni (Campbell). Tułów ptaków jest długi, szeroki z pełną i okrągławą </a:t>
            </a:r>
            <a:r>
              <a:rPr lang="pl-PL" b="1" u="sng" dirty="0" smtClean="0"/>
              <a:t>piersią</a:t>
            </a:r>
            <a:r>
              <a:rPr lang="pl-PL" dirty="0" smtClean="0"/>
              <a:t> oraz pełnym i harmonizującym z linią grzbietu brzuchem. Ptaki mają dziób ciemnozielony, a skoki - ciemnopomarańczowe. Cały tułów ubarwiony jest na żółtobrązowo. Dorosłe kaczory ważą około 3 kg, a kaczki - 2,5 </a:t>
            </a:r>
            <a:r>
              <a:rPr lang="pl-PL" dirty="0" err="1" smtClean="0"/>
              <a:t>kg</a:t>
            </a:r>
            <a:r>
              <a:rPr lang="pl-PL" dirty="0" smtClean="0"/>
              <a:t>. Nieśność jest wysoka i wynosi 160 - 220 jaj, o masie jaja 65 - 72 g i skorupie </a:t>
            </a:r>
            <a:r>
              <a:rPr lang="pl-PL" dirty="0" err="1" smtClean="0"/>
              <a:t>bialej</a:t>
            </a:r>
            <a:r>
              <a:rPr lang="pl-PL" dirty="0" smtClean="0"/>
              <a:t> lub zielonkawej. Kaczki tej rasy charakteryzują się dobrym umięśnieniem, dużą ruchliwością i dobrą żernością.</a:t>
            </a:r>
            <a:endParaRPr lang="pl-P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28_resize.jpg"/>
          <p:cNvPicPr>
            <a:picLocks noGrp="1" noChangeAspect="1"/>
          </p:cNvPicPr>
          <p:nvPr>
            <p:ph idx="1"/>
          </p:nvPr>
        </p:nvPicPr>
        <p:blipFill>
          <a:blip r:embed="rId2" cstate="print"/>
          <a:stretch>
            <a:fillRect/>
          </a:stretch>
        </p:blipFill>
        <p:spPr>
          <a:xfrm>
            <a:off x="1907704" y="1196752"/>
            <a:ext cx="5445096" cy="4090213"/>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Kaczka pekińska </a:t>
            </a:r>
            <a:endParaRPr lang="pl-PL" dirty="0"/>
          </a:p>
        </p:txBody>
      </p:sp>
      <p:sp>
        <p:nvSpPr>
          <p:cNvPr id="3" name="Symbol zastępczy zawartości 2"/>
          <p:cNvSpPr>
            <a:spLocks noGrp="1"/>
          </p:cNvSpPr>
          <p:nvPr>
            <p:ph idx="1"/>
          </p:nvPr>
        </p:nvSpPr>
        <p:spPr/>
        <p:txBody>
          <a:bodyPr>
            <a:normAutofit fontScale="70000" lnSpcReduction="20000"/>
          </a:bodyPr>
          <a:lstStyle/>
          <a:p>
            <a:r>
              <a:rPr lang="pl-PL" dirty="0" smtClean="0"/>
              <a:t>W Polsce popierało się i nadal popiera kaczki rasy </a:t>
            </a:r>
            <a:r>
              <a:rPr lang="pl-PL" dirty="0" err="1" smtClean="0"/>
              <a:t>pekin</a:t>
            </a:r>
            <a:r>
              <a:rPr lang="pl-PL" dirty="0" smtClean="0"/>
              <a:t>. Popularne </a:t>
            </a:r>
            <a:r>
              <a:rPr lang="pl-PL" dirty="0" err="1" smtClean="0"/>
              <a:t>Pekiny</a:t>
            </a:r>
            <a:r>
              <a:rPr lang="pl-PL" dirty="0" smtClean="0"/>
              <a:t> są rasą o użytkowości wielostronnej. Dostarczają one dużych ilości dobrego mięsa, tłuszczu, jaj, a oprócz tego pięknego białego </a:t>
            </a:r>
            <a:r>
              <a:rPr lang="pl-PL" dirty="0" err="1" smtClean="0"/>
              <a:t>pierza</a:t>
            </a:r>
            <a:r>
              <a:rPr lang="pl-PL" dirty="0" smtClean="0"/>
              <a:t> i puchu pościelowego. Są one ponadto dość odporne na choroby, łatwo się chowają i szybko rosną. Istnieją dwa typy kaczek rasy Pekin: tak zwany </a:t>
            </a:r>
            <a:r>
              <a:rPr lang="pl-PL" b="1" dirty="0" err="1" smtClean="0"/>
              <a:t>Pekiny</a:t>
            </a:r>
            <a:r>
              <a:rPr lang="pl-PL" b="1" dirty="0" smtClean="0"/>
              <a:t> amerykańskie</a:t>
            </a:r>
            <a:r>
              <a:rPr lang="pl-PL" dirty="0" smtClean="0"/>
              <a:t> i </a:t>
            </a:r>
            <a:r>
              <a:rPr lang="pl-PL" b="1" dirty="0" err="1" smtClean="0"/>
              <a:t>Pekiny</a:t>
            </a:r>
            <a:r>
              <a:rPr lang="pl-PL" b="1" dirty="0" smtClean="0"/>
              <a:t> niemieckie</a:t>
            </a:r>
            <a:r>
              <a:rPr lang="pl-PL" dirty="0" smtClean="0"/>
              <a:t>. U nas popierany jest typ użytkowy, to znaczy amerykański; typ niemiecki jest wystawowy. Dobrze wyrośnięta gospodarska kaczka rasy </a:t>
            </a:r>
            <a:r>
              <a:rPr lang="pl-PL" dirty="0" err="1" smtClean="0"/>
              <a:t>pekin</a:t>
            </a:r>
            <a:r>
              <a:rPr lang="pl-PL" dirty="0" smtClean="0"/>
              <a:t> typu użytkowego ma tułów długi, lekko uniesiony ku górze, lecz nie ustawiony pionowo. Mostek jest długi i silnie umięśniony, szyja dość krótka, także dobrze umięśniona, nogi niewysokie, szeroko rozstawione. Dziób i nogi są koloru pomarańczowego, oczy ciemnoniebieskie. </a:t>
            </a:r>
            <a:br>
              <a:rPr lang="pl-PL" dirty="0" smtClean="0"/>
            </a:br>
            <a:endParaRPr lang="pl-P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 Nieśność roczna </a:t>
            </a:r>
            <a:r>
              <a:rPr lang="pl-PL" dirty="0" err="1" smtClean="0"/>
              <a:t>pekinów</a:t>
            </a:r>
            <a:r>
              <a:rPr lang="pl-PL" dirty="0" smtClean="0"/>
              <a:t> dochodzi do 60 a nawet do 90 jaj; niekiedy kaczki rekordzistki znoszą od 100 do 120 jaj rocznie. Jaja kaczek </a:t>
            </a:r>
            <a:r>
              <a:rPr lang="pl-PL" dirty="0" err="1" smtClean="0"/>
              <a:t>Pekinów</a:t>
            </a:r>
            <a:r>
              <a:rPr lang="pl-PL" dirty="0" smtClean="0"/>
              <a:t> są duże, o białej, cienkiej i gładkiej skorupie, dzięki której można je łatwo prześwietlić - oddzielić zalężone od niezalężonych i </a:t>
            </a:r>
            <a:r>
              <a:rPr lang="pl-PL" dirty="0" err="1" smtClean="0"/>
              <a:t>zamari</a:t>
            </a:r>
            <a:r>
              <a:rPr lang="pl-PL" dirty="0" smtClean="0"/>
              <a:t> łych. Zdolność wylęgowa jest duża, niekiedy dochodzi do 80%. </a:t>
            </a:r>
            <a:endParaRPr lang="pl-P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55448"/>
            <a:ext cx="9144000" cy="465240"/>
          </a:xfrm>
        </p:spPr>
        <p:txBody>
          <a:bodyPr>
            <a:noAutofit/>
          </a:bodyPr>
          <a:lstStyle/>
          <a:p>
            <a:pPr algn="ctr"/>
            <a:endParaRPr lang="pl-PL" sz="6600" dirty="0">
              <a:solidFill>
                <a:srgbClr val="FF0000"/>
              </a:solidFill>
            </a:endParaRPr>
          </a:p>
        </p:txBody>
      </p:sp>
      <p:sp>
        <p:nvSpPr>
          <p:cNvPr id="3" name="Symbol zastępczy zawartości 2"/>
          <p:cNvSpPr>
            <a:spLocks noGrp="1"/>
          </p:cNvSpPr>
          <p:nvPr>
            <p:ph idx="1"/>
          </p:nvPr>
        </p:nvSpPr>
        <p:spPr/>
        <p:txBody>
          <a:bodyPr/>
          <a:lstStyle/>
          <a:p>
            <a:pPr>
              <a:buNone/>
            </a:pPr>
            <a:r>
              <a:rPr lang="pl-PL" dirty="0" smtClean="0"/>
              <a:t>TYPY UŻYTKOWE KUR: </a:t>
            </a:r>
            <a:br>
              <a:rPr lang="pl-PL" dirty="0" smtClean="0"/>
            </a:br>
            <a:r>
              <a:rPr lang="pl-PL" dirty="0" smtClean="0"/>
              <a:t>1. Kura typu mięsnego.</a:t>
            </a:r>
          </a:p>
          <a:p>
            <a:pPr>
              <a:buNone/>
            </a:pPr>
            <a:r>
              <a:rPr lang="pl-PL" dirty="0" smtClean="0"/>
              <a:t>    2. Kura typu nieśnego</a:t>
            </a:r>
          </a:p>
          <a:p>
            <a:pPr>
              <a:buNone/>
            </a:pPr>
            <a:r>
              <a:rPr lang="pl-PL" dirty="0" smtClean="0"/>
              <a:t>    3. Kury ogólnoużytkowe . </a:t>
            </a:r>
            <a:endParaRPr lang="pl-PL"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kaczka-pekin.jpg"/>
          <p:cNvPicPr>
            <a:picLocks noGrp="1" noChangeAspect="1"/>
          </p:cNvPicPr>
          <p:nvPr>
            <p:ph idx="1"/>
          </p:nvPr>
        </p:nvPicPr>
        <p:blipFill>
          <a:blip r:embed="rId2" cstate="print"/>
          <a:stretch>
            <a:fillRect/>
          </a:stretch>
        </p:blipFill>
        <p:spPr>
          <a:xfrm>
            <a:off x="1547664" y="548680"/>
            <a:ext cx="5299008" cy="5684021"/>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dirty="0" smtClean="0"/>
              <a:t>Ciekawostka </a:t>
            </a:r>
            <a:endParaRPr lang="pl-PL" dirty="0"/>
          </a:p>
        </p:txBody>
      </p:sp>
      <p:sp>
        <p:nvSpPr>
          <p:cNvPr id="3" name="Symbol zastępczy zawartości 2"/>
          <p:cNvSpPr>
            <a:spLocks noGrp="1"/>
          </p:cNvSpPr>
          <p:nvPr>
            <p:ph idx="1"/>
          </p:nvPr>
        </p:nvSpPr>
        <p:spPr/>
        <p:txBody>
          <a:bodyPr>
            <a:normAutofit fontScale="70000" lnSpcReduction="20000"/>
          </a:bodyPr>
          <a:lstStyle/>
          <a:p>
            <a:pPr algn="ctr">
              <a:buNone/>
            </a:pPr>
            <a:r>
              <a:rPr lang="pl-PL" i="1" dirty="0" smtClean="0"/>
              <a:t>Rozpoznanie pici u </a:t>
            </a:r>
            <a:r>
              <a:rPr lang="pl-PL" i="1" dirty="0" err="1" smtClean="0"/>
              <a:t>kaczeli</a:t>
            </a:r>
            <a:r>
              <a:rPr lang="pl-PL" i="1" dirty="0" smtClean="0"/>
              <a:t>. </a:t>
            </a:r>
          </a:p>
          <a:p>
            <a:r>
              <a:rPr lang="pl-PL" i="1" dirty="0" smtClean="0"/>
              <a:t>Odróżnienie kaczki od kaczora nie jest trudne. Już u jednodniówek łatwo rozpoznajemy płeć wyszukując bęben głosowy umieszczony w rozwidleniu tchawicy. Poza tym kaczory kilkumiesięczne mają u nasady ogona charakterystycznie zakręcone piórka. </a:t>
            </a:r>
            <a:br>
              <a:rPr lang="pl-PL" i="1" dirty="0" smtClean="0"/>
            </a:br>
            <a:r>
              <a:rPr lang="pl-PL" i="1" dirty="0" smtClean="0"/>
              <a:t/>
            </a:r>
            <a:br>
              <a:rPr lang="pl-PL" i="1" dirty="0" smtClean="0"/>
            </a:br>
            <a:r>
              <a:rPr lang="pl-PL" i="1" dirty="0" smtClean="0"/>
              <a:t>Widoczne różnice są również w wyglądzie steku. Rozchylając otwór odbytowy u kaczora, szczególnie w okresie od grudnia do maja, zobaczymy lekko zwinięte prącie, u kaczki zaś będzie tylko pofałdować na różowa błona steku. </a:t>
            </a:r>
            <a:br>
              <a:rPr lang="pl-PL" i="1" dirty="0" smtClean="0"/>
            </a:br>
            <a:r>
              <a:rPr lang="pl-PL" i="1" dirty="0" smtClean="0"/>
              <a:t/>
            </a:r>
            <a:br>
              <a:rPr lang="pl-PL" i="1" dirty="0" smtClean="0"/>
            </a:br>
            <a:r>
              <a:rPr lang="pl-PL" i="1" dirty="0" smtClean="0"/>
              <a:t>Głos kaczora jest cichy, gardłowy i ochrypły, natomiast kaczki na każdy, lekki nawet hałas odpowiadają wrzaskliwym kwakiem,</a:t>
            </a:r>
            <a:endParaRPr lang="pl-P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Biegus indyjski</a:t>
            </a: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 rasa kaczek wywodząca się od dzikiej kaczki krzyżówki, pochodząca z Azji południowo-wschodniej. W 2. połowie XIX w. sprowadzona do Europy, głównie do ogrodów zoologicznych. W Europie rasę udoskonalono. Biegus indyjski zatracił instynkt wysiadywania jaj, ale wielka żywotność, duża nieśność, niezwykły pokrój ciała i odporność na niekorzystne warunki zewnętrzne przyczyniły się do jego szybkiego rozpowszechnienia.</a:t>
            </a:r>
            <a:endParaRPr lang="pl-PL"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77500" lnSpcReduction="20000"/>
          </a:bodyPr>
          <a:lstStyle/>
          <a:p>
            <a:r>
              <a:rPr lang="pl-PL" dirty="0" smtClean="0"/>
              <a:t>Ptaki tej rasy charakteryzują się długim, smukłym, walcowatym ciałem o kształcie butelki ze zwężającą się szyjką, ustawionym niemal pionowo na szeroko rozstawionych nogach. Odznaczają się wyjątkową wśród kaczek ruchliwością (stąd nazwa biegus) i żywym temperamentem. Dziób ich wydaje się nieproporcjonalnie długi, wskutek osadzenia głowy prostopadle do szyi. Kaczor osiąga ciężar 1,7-2 kg, kaczka – 1,5-1,7 </a:t>
            </a:r>
            <a:r>
              <a:rPr lang="pl-PL" dirty="0" err="1" smtClean="0"/>
              <a:t>kg</a:t>
            </a:r>
            <a:r>
              <a:rPr lang="pl-PL" dirty="0" smtClean="0"/>
              <a:t>. Średnia nieśność wynosi 150-250 jaj w roku (rekord 365 jaj). Wyhodowano wiele odmian barwnych biegusa indyjskiego: brunatną cętkowaną, białą, czarną, sarnią (biało-brązową), </a:t>
            </a:r>
            <a:r>
              <a:rPr lang="pl-PL" dirty="0" err="1" smtClean="0"/>
              <a:t>pstrągowatą</a:t>
            </a:r>
            <a:r>
              <a:rPr lang="pl-PL" dirty="0" smtClean="0"/>
              <a:t> (srebrzystoszarą) i niebieską.</a:t>
            </a:r>
            <a:endParaRPr lang="pl-PL"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88161615_4_644x461_kaczki-biegus-indyjski-zwierzeta.jpg"/>
          <p:cNvPicPr>
            <a:picLocks noGrp="1" noChangeAspect="1"/>
          </p:cNvPicPr>
          <p:nvPr>
            <p:ph idx="1"/>
          </p:nvPr>
        </p:nvPicPr>
        <p:blipFill>
          <a:blip r:embed="rId2" cstate="print"/>
          <a:stretch>
            <a:fillRect/>
          </a:stretch>
        </p:blipFill>
        <p:spPr>
          <a:xfrm>
            <a:off x="2033587" y="910665"/>
            <a:ext cx="5058693" cy="514802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C000"/>
                </a:solidFill>
              </a:rPr>
              <a:t>Kaczka </a:t>
            </a:r>
            <a:r>
              <a:rPr lang="pl-PL" dirty="0" err="1" smtClean="0">
                <a:solidFill>
                  <a:srgbClr val="FFC000"/>
                </a:solidFill>
              </a:rPr>
              <a:t>ruańska</a:t>
            </a:r>
            <a:endParaRPr lang="pl-PL" dirty="0">
              <a:solidFill>
                <a:srgbClr val="FFC000"/>
              </a:solidFill>
            </a:endParaRPr>
          </a:p>
        </p:txBody>
      </p:sp>
      <p:sp>
        <p:nvSpPr>
          <p:cNvPr id="3" name="Symbol zastępczy zawartości 2"/>
          <p:cNvSpPr>
            <a:spLocks noGrp="1"/>
          </p:cNvSpPr>
          <p:nvPr>
            <p:ph idx="1"/>
          </p:nvPr>
        </p:nvSpPr>
        <p:spPr/>
        <p:txBody>
          <a:bodyPr>
            <a:normAutofit fontScale="92500" lnSpcReduction="10000"/>
          </a:bodyPr>
          <a:lstStyle/>
          <a:p>
            <a:r>
              <a:rPr lang="pl-PL" dirty="0" smtClean="0"/>
              <a:t>Kaczki </a:t>
            </a:r>
            <a:r>
              <a:rPr lang="pl-PL" dirty="0" err="1" smtClean="0"/>
              <a:t>ruańskie</a:t>
            </a:r>
            <a:r>
              <a:rPr lang="pl-PL" dirty="0" smtClean="0"/>
              <a:t> pochodzą od dzikiej krzyżówki udomowione przed ok 2500 lat, są bardzo odporne na choroby i warunki atmosferyczne jest to rasa mięsna i rosną bardzo szybko i łatwe w hodowli . Kaczki te znane na różnych kontynentach już w starożytnym </a:t>
            </a:r>
            <a:r>
              <a:rPr lang="pl-PL" dirty="0" err="1" smtClean="0"/>
              <a:t>Rzymie,płeć</a:t>
            </a:r>
            <a:r>
              <a:rPr lang="pl-PL" dirty="0" smtClean="0"/>
              <a:t> można odróżnić po ubarwieniu i po głosie samce mają cichy głos i kolorowe pióra, kaczki zazwyczaj nie wysiadują jaj ich nieśność jest bardzo wysoka 180 jaj a także ich waga to 4-5 kg</a:t>
            </a:r>
            <a:endParaRPr lang="pl-PL"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330c014e8ea2dcdfc2759209e262901816992.jpg"/>
          <p:cNvPicPr>
            <a:picLocks noGrp="1" noChangeAspect="1"/>
          </p:cNvPicPr>
          <p:nvPr>
            <p:ph idx="1"/>
          </p:nvPr>
        </p:nvPicPr>
        <p:blipFill>
          <a:blip r:embed="rId2" cstate="print"/>
          <a:stretch>
            <a:fillRect/>
          </a:stretch>
        </p:blipFill>
        <p:spPr>
          <a:xfrm>
            <a:off x="1752599" y="1340768"/>
            <a:ext cx="5801617" cy="435121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lgn="ctr">
              <a:buNone/>
            </a:pPr>
            <a:r>
              <a:rPr lang="pl-PL" dirty="0" smtClean="0"/>
              <a:t/>
            </a:r>
            <a:br>
              <a:rPr lang="pl-PL" dirty="0" smtClean="0"/>
            </a:br>
            <a:r>
              <a:rPr lang="pl-PL" dirty="0" smtClean="0"/>
              <a:t/>
            </a:r>
            <a:br>
              <a:rPr lang="pl-PL" dirty="0" smtClean="0"/>
            </a:br>
            <a:r>
              <a:rPr lang="pl-PL" dirty="0" smtClean="0"/>
              <a:t/>
            </a:r>
            <a:br>
              <a:rPr lang="pl-PL" dirty="0" smtClean="0"/>
            </a:br>
            <a:r>
              <a:rPr lang="pl-PL" sz="9600" dirty="0" smtClean="0">
                <a:solidFill>
                  <a:srgbClr val="FF0000"/>
                </a:solidFill>
              </a:rPr>
              <a:t>Gęsi </a:t>
            </a:r>
            <a:endParaRPr lang="pl-PL" sz="9600" dirty="0">
              <a:solidFill>
                <a:srgbClr val="FF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Typy użytkowe </a:t>
            </a:r>
            <a:endParaRPr lang="pl-PL" dirty="0"/>
          </a:p>
        </p:txBody>
      </p:sp>
      <p:sp>
        <p:nvSpPr>
          <p:cNvPr id="3" name="Symbol zastępczy zawartości 2"/>
          <p:cNvSpPr>
            <a:spLocks noGrp="1"/>
          </p:cNvSpPr>
          <p:nvPr>
            <p:ph idx="1"/>
          </p:nvPr>
        </p:nvSpPr>
        <p:spPr/>
        <p:txBody>
          <a:bodyPr>
            <a:normAutofit/>
          </a:bodyPr>
          <a:lstStyle/>
          <a:p>
            <a:r>
              <a:rPr lang="pl-PL" sz="3200" b="1" dirty="0" smtClean="0">
                <a:latin typeface="Calibri" pitchFamily="34" charset="0"/>
              </a:rPr>
              <a:t>Gęsi późno dojrzewające</a:t>
            </a:r>
            <a:r>
              <a:rPr lang="pl-PL" sz="3200" dirty="0" smtClean="0">
                <a:latin typeface="Calibri" pitchFamily="34" charset="0"/>
              </a:rPr>
              <a:t> </a:t>
            </a:r>
            <a:r>
              <a:rPr lang="pl-PL" dirty="0" smtClean="0">
                <a:latin typeface="Calibri" pitchFamily="34" charset="0"/>
              </a:rPr>
              <a:t>(smalcowe) – dojrzewają ok. 6 miesięcy. Upierzenie białe lub siodłate (gęś pomorska). Uzyskują masę ciała od 4 do 6 </a:t>
            </a:r>
            <a:r>
              <a:rPr lang="pl-PL" dirty="0" err="1" smtClean="0">
                <a:latin typeface="Calibri" pitchFamily="34" charset="0"/>
              </a:rPr>
              <a:t>kg</a:t>
            </a:r>
            <a:r>
              <a:rPr lang="pl-PL" dirty="0" smtClean="0">
                <a:latin typeface="Calibri" pitchFamily="34" charset="0"/>
              </a:rPr>
              <a:t>. Znoszą ok. 40 jaj.</a:t>
            </a:r>
          </a:p>
          <a:p>
            <a:r>
              <a:rPr lang="pl-PL" sz="3200" b="1" dirty="0" smtClean="0">
                <a:latin typeface="Calibri" pitchFamily="34" charset="0"/>
              </a:rPr>
              <a:t>Gęsi wcześnie dojrzewające</a:t>
            </a:r>
            <a:r>
              <a:rPr lang="pl-PL" sz="3200" dirty="0" smtClean="0">
                <a:latin typeface="Calibri" pitchFamily="34" charset="0"/>
              </a:rPr>
              <a:t> </a:t>
            </a:r>
            <a:r>
              <a:rPr lang="pl-PL" dirty="0" smtClean="0">
                <a:latin typeface="Calibri" pitchFamily="34" charset="0"/>
              </a:rPr>
              <a:t>(tłuszczowo-mięsne) – dojrzewają w wieku 5,5 miesiąca. Upierzenie białe. Masa ciała od 3,5 do 5,7 </a:t>
            </a:r>
            <a:r>
              <a:rPr lang="pl-PL" dirty="0" err="1" smtClean="0">
                <a:latin typeface="Calibri" pitchFamily="34" charset="0"/>
              </a:rPr>
              <a:t>kg</a:t>
            </a:r>
            <a:r>
              <a:rPr lang="pl-PL" dirty="0" smtClean="0">
                <a:latin typeface="Calibri" pitchFamily="34" charset="0"/>
              </a:rPr>
              <a:t>. Znoszą do 40 jaj.</a:t>
            </a:r>
          </a:p>
          <a:p>
            <a:endParaRPr lang="pl-P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latin typeface="Calibri" pitchFamily="34" charset="0"/>
              </a:rPr>
              <a:t>1 Gęsi lekkie – dorosły gęsior uzyskuje masę 4&gt;6 kg</a:t>
            </a:r>
          </a:p>
          <a:p>
            <a:pPr>
              <a:buNone/>
            </a:pPr>
            <a:r>
              <a:rPr lang="pl-PL" dirty="0" smtClean="0">
                <a:latin typeface="Calibri" pitchFamily="34" charset="0"/>
              </a:rPr>
              <a:t>2. Gęsi średnie – masa sala dorosłych gąsiorów 7,8 kg</a:t>
            </a:r>
          </a:p>
          <a:p>
            <a:pPr>
              <a:buNone/>
            </a:pPr>
            <a:r>
              <a:rPr lang="pl-PL" dirty="0" smtClean="0">
                <a:latin typeface="Calibri" pitchFamily="34" charset="0"/>
              </a:rPr>
              <a:t>3. Gęsi ciężkie – gęsiory osiągają masę ciała 9&gt;11 kg</a:t>
            </a:r>
          </a:p>
          <a:p>
            <a:endParaRPr lang="pl-PL"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rPr>
              <a:t>Kura typu mięsnego </a:t>
            </a:r>
            <a:endParaRPr lang="pl-PL" dirty="0">
              <a:solidFill>
                <a:srgbClr val="FF0000"/>
              </a:solidFill>
            </a:endParaRPr>
          </a:p>
        </p:txBody>
      </p:sp>
      <p:sp>
        <p:nvSpPr>
          <p:cNvPr id="3" name="Symbol zastępczy zawartości 2"/>
          <p:cNvSpPr>
            <a:spLocks noGrp="1"/>
          </p:cNvSpPr>
          <p:nvPr>
            <p:ph idx="1"/>
          </p:nvPr>
        </p:nvSpPr>
        <p:spPr/>
        <p:txBody>
          <a:bodyPr>
            <a:normAutofit fontScale="92500" lnSpcReduction="10000"/>
          </a:bodyPr>
          <a:lstStyle/>
          <a:p>
            <a:pPr marL="550926" indent="-514350">
              <a:buFont typeface="+mj-lt"/>
              <a:buAutoNum type="arabicPeriod"/>
            </a:pPr>
            <a:r>
              <a:rPr lang="pl-PL" dirty="0" smtClean="0"/>
              <a:t>Kształt sylwetki zbliżony do kwadratu dobrze umięśniona klatka piersiowa i uda, krótki, ale szeroki grzbiet.</a:t>
            </a:r>
          </a:p>
          <a:p>
            <a:pPr marL="550926" indent="-514350">
              <a:buFont typeface="+mj-lt"/>
              <a:buAutoNum type="arabicPeriod"/>
            </a:pPr>
            <a:r>
              <a:rPr lang="pl-PL" dirty="0" smtClean="0"/>
              <a:t> W wieku 20 tygodni kura waży 2-3kg kogut 4 kg .</a:t>
            </a:r>
          </a:p>
          <a:p>
            <a:pPr marL="550926" indent="-514350">
              <a:buFont typeface="+mj-lt"/>
              <a:buAutoNum type="arabicPeriod"/>
            </a:pPr>
            <a:r>
              <a:rPr lang="pl-PL" dirty="0" smtClean="0"/>
              <a:t>Barw upierzenia biała.</a:t>
            </a:r>
          </a:p>
          <a:p>
            <a:pPr marL="550926" indent="-514350">
              <a:buFont typeface="+mj-lt"/>
              <a:buAutoNum type="arabicPeriod"/>
            </a:pPr>
            <a:r>
              <a:rPr lang="pl-PL" dirty="0" smtClean="0"/>
              <a:t>Kury późno dojrzewają płciowo w wieku ok. 200dni.</a:t>
            </a:r>
          </a:p>
          <a:p>
            <a:pPr marL="550926" indent="-514350">
              <a:buFont typeface="+mj-lt"/>
              <a:buAutoNum type="arabicPeriod"/>
            </a:pPr>
            <a:r>
              <a:rPr lang="pl-PL" dirty="0" smtClean="0"/>
              <a:t> Znoszą nie więcej niż 130jaj a masie 52-60g.</a:t>
            </a:r>
            <a:endParaRPr lang="pl-PL"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dirty="0" smtClean="0"/>
              <a:t>Gęś chińska </a:t>
            </a:r>
            <a:br>
              <a:rPr lang="pl-PL" dirty="0" smtClean="0"/>
            </a:br>
            <a:endParaRPr lang="pl-PL" dirty="0"/>
          </a:p>
        </p:txBody>
      </p:sp>
      <p:sp>
        <p:nvSpPr>
          <p:cNvPr id="3" name="Symbol zastępczy zawartości 2"/>
          <p:cNvSpPr>
            <a:spLocks noGrp="1"/>
          </p:cNvSpPr>
          <p:nvPr>
            <p:ph idx="1"/>
          </p:nvPr>
        </p:nvSpPr>
        <p:spPr/>
        <p:txBody>
          <a:bodyPr>
            <a:normAutofit fontScale="92500" lnSpcReduction="10000"/>
          </a:bodyPr>
          <a:lstStyle/>
          <a:p>
            <a:r>
              <a:rPr lang="pl-PL" dirty="0" smtClean="0"/>
              <a:t>Gęś chińska zwana też łabędziową jest mistrzynią w znoszeniu jaj. Jak informuje prof. Adam </a:t>
            </a:r>
            <a:r>
              <a:rPr lang="pl-PL" dirty="0" err="1" smtClean="0"/>
              <a:t>Mazanowski</a:t>
            </a:r>
            <a:r>
              <a:rPr lang="pl-PL" dirty="0" smtClean="0"/>
              <a:t> w książce „ Hodowla i chów gęsi” , nieśność przekracza 70 jaj, a w sprzyjających warunkach wykracza ponad 100. Gęsi tej rasy wykorzystuje się do krzyżowania z innym rasami. Ma to na celu zwiększenie nieśności. Ciekawostką jest również to, że także gąsior ma instynkt wysiadywania jaj i wodzenia młodych gąsiąt.</a:t>
            </a:r>
            <a:endParaRPr lang="pl-PL"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85000" lnSpcReduction="10000"/>
          </a:bodyPr>
          <a:lstStyle/>
          <a:p>
            <a:r>
              <a:rPr lang="pl-PL" dirty="0" smtClean="0"/>
              <a:t>Ptaki te mają owalną głowę. Na czole znajduje się wyrostek, który u gąsiora jest większy niż u gęsi. I to odróżnia ich od siebie na pierwszy rzut oka. Do wspólnych cech należy zwisające podgardle. Gęsi chińskie nazywane są też gęsiami łabędziowymi. Jak wiadomo łabędzie charakteryzuje długa, smukła szyja. To samo można rzec o gęsi chińskiej. Tułów tej rasy jest zaokrąglony, krótki. Nogi są barwy pomarańczowej, jak na gęś, dość długie. Masa dorosłego gęsiora wynosi do 5,5 kg a gęsi do 4,5 kg</a:t>
            </a:r>
            <a:endParaRPr lang="pl-PL"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ges labedzionosa-parka.jpg"/>
          <p:cNvPicPr>
            <a:picLocks noGrp="1" noChangeAspect="1"/>
          </p:cNvPicPr>
          <p:nvPr>
            <p:ph idx="1"/>
          </p:nvPr>
        </p:nvPicPr>
        <p:blipFill>
          <a:blip r:embed="rId2" cstate="print"/>
          <a:stretch>
            <a:fillRect/>
          </a:stretch>
        </p:blipFill>
        <p:spPr>
          <a:xfrm>
            <a:off x="1043608" y="908720"/>
            <a:ext cx="6350000" cy="4229100"/>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rgbClr val="FFC000"/>
                </a:solidFill>
              </a:rPr>
              <a:t>Gęś słowacka</a:t>
            </a:r>
            <a:r>
              <a:rPr lang="pl-PL" b="1" dirty="0" smtClean="0"/>
              <a:t/>
            </a:r>
            <a:br>
              <a:rPr lang="pl-PL" b="1" dirty="0" smtClean="0"/>
            </a:br>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Została wyhodowana na Słowacji. Samce od samic różnią się dłuższą szyją, większym tułowiem i większą głową; pierś ptaków jest pełna i mięsista. Dziób jest barwy pomarańczowej, a oczy szaroniebieskiej. Barwa upierzenia jest biała. Masa ciała gąsiora wynosi średnio 7 kg, a gęsi - 6 </a:t>
            </a:r>
            <a:r>
              <a:rPr lang="pl-PL" dirty="0" err="1" smtClean="0"/>
              <a:t>kg</a:t>
            </a:r>
            <a:r>
              <a:rPr lang="pl-PL" dirty="0" smtClean="0"/>
              <a:t>. W sezonie nieśnym samice znoszą 25 - 45 białych jaj, o masie jaja 150 - 170 g. Osobniki obu </a:t>
            </a:r>
            <a:r>
              <a:rPr lang="pl-PL" dirty="0" err="1" smtClean="0"/>
              <a:t>płciłatwo</a:t>
            </a:r>
            <a:r>
              <a:rPr lang="pl-PL" dirty="0" smtClean="0"/>
              <a:t> się tuczą i nadają do chowu pastwiskowego. Hodowana jest głównie w Słowacji.</a:t>
            </a:r>
            <a:endParaRPr lang="pl-PL"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sl_(J_Krawczyk).jpg"/>
          <p:cNvPicPr>
            <a:picLocks noGrp="1" noChangeAspect="1"/>
          </p:cNvPicPr>
          <p:nvPr>
            <p:ph idx="1"/>
          </p:nvPr>
        </p:nvPicPr>
        <p:blipFill>
          <a:blip r:embed="rId2" cstate="print"/>
          <a:stretch>
            <a:fillRect/>
          </a:stretch>
        </p:blipFill>
        <p:spPr>
          <a:xfrm>
            <a:off x="2205928" y="1600200"/>
            <a:ext cx="3970143" cy="4525963"/>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solidFill>
                  <a:srgbClr val="00FF99"/>
                </a:solidFill>
              </a:rPr>
              <a:t>Gęś mała</a:t>
            </a:r>
            <a:endParaRPr lang="pl-PL" dirty="0">
              <a:solidFill>
                <a:srgbClr val="00FF99"/>
              </a:solidFill>
            </a:endParaRPr>
          </a:p>
        </p:txBody>
      </p:sp>
      <p:sp>
        <p:nvSpPr>
          <p:cNvPr id="3" name="Symbol zastępczy zawartości 2"/>
          <p:cNvSpPr>
            <a:spLocks noGrp="1"/>
          </p:cNvSpPr>
          <p:nvPr>
            <p:ph idx="1"/>
          </p:nvPr>
        </p:nvSpPr>
        <p:spPr/>
        <p:txBody>
          <a:bodyPr>
            <a:normAutofit fontScale="92500"/>
          </a:bodyPr>
          <a:lstStyle/>
          <a:p>
            <a:pPr>
              <a:buNone/>
            </a:pPr>
            <a:r>
              <a:rPr lang="pl-PL" dirty="0" smtClean="0"/>
              <a:t>   Szacunkowa ilość gęsi małej wynosi od 20.000 do 25.000 sztuk, ilość jednak drastycznie spada. </a:t>
            </a:r>
            <a:br>
              <a:rPr lang="pl-PL" dirty="0" smtClean="0"/>
            </a:br>
            <a:r>
              <a:rPr lang="pl-PL" dirty="0" smtClean="0"/>
              <a:t/>
            </a:r>
            <a:br>
              <a:rPr lang="pl-PL" dirty="0" smtClean="0"/>
            </a:br>
            <a:r>
              <a:rPr lang="pl-PL" dirty="0" smtClean="0"/>
              <a:t>     Zamieszkuje tereny Azji oraz północnej Skandynawii. W zależności od rodzaju populacji zmienia się miejsce gdzie gęsi te zimują. Nad Morzem Czarnym zimuje populacja zwana europejską natomiast populacja azjatycka w Chinach</a:t>
            </a:r>
            <a:endParaRPr lang="pl-PL"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dirty="0" smtClean="0"/>
              <a:t> Gatunek ten występuje na terenach o charakterze górzystym, na którym rosną np. brzozy karłowate oraz wierzby polarne, w pobliżu pól śniegowych. Wraz z początkiem maja i czerwca dla gęsi małych rozpoczyna się okres lęgowy. </a:t>
            </a:r>
            <a:endParaRPr lang="pl-PL"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p:txBody>
          <a:bodyPr>
            <a:normAutofit fontScale="92500" lnSpcReduction="20000"/>
          </a:bodyPr>
          <a:lstStyle/>
          <a:p>
            <a:r>
              <a:rPr lang="pl-PL" dirty="0" smtClean="0"/>
              <a:t> Trzeci rok życia u gęsi oznacza wiek dojrzałości płciowej. Gatunek ten jest stosunkowo łatwy w utrzymaniu ze względu na bardzo dobre znoszenie Polskiej zimy, jak również to, że gatunek ten jest wyjątkowo łagodny. Gęsi te mogą przebywać w obecności innych gatunków. W pary dobierają się młode jeszcze osobniki, które jeśli raz przystąpią do lęgu, to możemy być pewni, że będzie odbywać się to co roku. </a:t>
            </a:r>
            <a:br>
              <a:rPr lang="pl-PL" dirty="0" smtClean="0"/>
            </a:br>
            <a:endParaRPr lang="pl-PL"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endParaRPr lang="pl-PL" dirty="0"/>
          </a:p>
        </p:txBody>
      </p:sp>
      <p:pic>
        <p:nvPicPr>
          <p:cNvPr id="36866" name="Picture 2" descr="http://www.ptakiozdobne.pl/Photos/ges-mala-dorodny-samiec.jpg"/>
          <p:cNvPicPr>
            <a:picLocks noChangeAspect="1" noChangeArrowheads="1"/>
          </p:cNvPicPr>
          <p:nvPr/>
        </p:nvPicPr>
        <p:blipFill>
          <a:blip r:embed="rId2" cstate="print"/>
          <a:srcRect/>
          <a:stretch>
            <a:fillRect/>
          </a:stretch>
        </p:blipFill>
        <p:spPr bwMode="auto">
          <a:xfrm>
            <a:off x="827584" y="620688"/>
            <a:ext cx="6667500" cy="553402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Symbol zastępczy zawartości 2"/>
          <p:cNvSpPr>
            <a:spLocks noGrp="1"/>
          </p:cNvSpPr>
          <p:nvPr>
            <p:ph idx="1"/>
          </p:nvPr>
        </p:nvSpPr>
        <p:spPr>
          <a:xfrm>
            <a:off x="457200" y="476672"/>
            <a:ext cx="7467600" cy="5649491"/>
          </a:xfrm>
        </p:spPr>
        <p:txBody>
          <a:bodyPr>
            <a:normAutofit/>
          </a:bodyPr>
          <a:lstStyle/>
          <a:p>
            <a:pPr algn="ctr">
              <a:buNone/>
            </a:pPr>
            <a:endParaRPr lang="pl-PL" sz="8800" dirty="0" smtClean="0">
              <a:solidFill>
                <a:srgbClr val="FF0000"/>
              </a:solidFill>
            </a:endParaRPr>
          </a:p>
          <a:p>
            <a:pPr algn="ctr">
              <a:buNone/>
            </a:pPr>
            <a:r>
              <a:rPr lang="pl-PL" sz="8800" dirty="0" smtClean="0">
                <a:solidFill>
                  <a:srgbClr val="FF0000"/>
                </a:solidFill>
              </a:rPr>
              <a:t>INDYKI </a:t>
            </a:r>
            <a:endParaRPr lang="pl-PL" sz="8800"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rPr>
              <a:t>Kura </a:t>
            </a:r>
            <a:r>
              <a:rPr lang="pl-PL" smtClean="0">
                <a:solidFill>
                  <a:srgbClr val="FF0000"/>
                </a:solidFill>
              </a:rPr>
              <a:t>typu nieśnego </a:t>
            </a:r>
            <a:endParaRPr lang="pl-PL" dirty="0">
              <a:solidFill>
                <a:srgbClr val="FF0000"/>
              </a:solidFill>
            </a:endParaRPr>
          </a:p>
        </p:txBody>
      </p:sp>
      <p:sp>
        <p:nvSpPr>
          <p:cNvPr id="3" name="Symbol zastępczy zawartości 2"/>
          <p:cNvSpPr>
            <a:spLocks noGrp="1"/>
          </p:cNvSpPr>
          <p:nvPr>
            <p:ph idx="1"/>
          </p:nvPr>
        </p:nvSpPr>
        <p:spPr/>
        <p:txBody>
          <a:bodyPr>
            <a:normAutofit fontScale="92500"/>
          </a:bodyPr>
          <a:lstStyle/>
          <a:p>
            <a:pPr marL="550926" indent="-514350">
              <a:buFont typeface="+mj-lt"/>
              <a:buAutoNum type="arabicPeriod"/>
            </a:pPr>
            <a:r>
              <a:rPr lang="pl-PL" dirty="0" smtClean="0"/>
              <a:t> Są lekkie kształt sylwetki zbliżony do trójkąta.</a:t>
            </a:r>
          </a:p>
          <a:p>
            <a:pPr marL="550926" indent="-514350">
              <a:buFont typeface="+mj-lt"/>
              <a:buAutoNum type="arabicPeriod"/>
            </a:pPr>
            <a:r>
              <a:rPr lang="pl-PL" dirty="0" smtClean="0"/>
              <a:t> W wieku około 20 tygodni kury ważą 1,2-1,6kg a koguty 1,7-2,3kg.</a:t>
            </a:r>
          </a:p>
          <a:p>
            <a:pPr marL="550926" indent="-514350">
              <a:buFont typeface="+mj-lt"/>
              <a:buAutoNum type="arabicPeriod"/>
            </a:pPr>
            <a:r>
              <a:rPr lang="pl-PL" dirty="0" smtClean="0"/>
              <a:t>Mają silnie rozwinięte przydatki na głowie.</a:t>
            </a:r>
          </a:p>
          <a:p>
            <a:pPr marL="550926" indent="-514350">
              <a:buFont typeface="+mj-lt"/>
              <a:buAutoNum type="arabicPeriod"/>
            </a:pPr>
            <a:r>
              <a:rPr lang="pl-PL" dirty="0" smtClean="0"/>
              <a:t>Wcześnie dojrzewają płciowo w wieku 140-150dni rozpoczynają nieśność</a:t>
            </a:r>
          </a:p>
          <a:p>
            <a:pPr marL="550926" indent="-514350">
              <a:buFont typeface="+mj-lt"/>
              <a:buAutoNum type="arabicPeriod"/>
            </a:pPr>
            <a:r>
              <a:rPr lang="pl-PL" dirty="0" smtClean="0"/>
              <a:t>Do 76 tygodnia życia znoszą ok. 300jaj o masie 54-66g .</a:t>
            </a:r>
            <a:endParaRPr lang="pl-PL"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Typy użytkowe indyków </a:t>
            </a:r>
            <a:endParaRPr lang="pl-PL" dirty="0"/>
          </a:p>
        </p:txBody>
      </p:sp>
      <p:sp>
        <p:nvSpPr>
          <p:cNvPr id="3" name="Symbol zastępczy zawartości 2"/>
          <p:cNvSpPr>
            <a:spLocks noGrp="1"/>
          </p:cNvSpPr>
          <p:nvPr>
            <p:ph idx="1"/>
          </p:nvPr>
        </p:nvSpPr>
        <p:spPr/>
        <p:txBody>
          <a:bodyPr/>
          <a:lstStyle/>
          <a:p>
            <a:r>
              <a:rPr lang="pl-PL" b="1" dirty="0" smtClean="0"/>
              <a:t>Indyki w typie lekkim:</a:t>
            </a:r>
            <a:r>
              <a:rPr lang="pl-PL" dirty="0" smtClean="0"/>
              <a:t> są nieduże indyczka 5kg a indor 8-12kg, wcześnie uzyskują dojrzałość płciową i znoszą dużo jaj. Nieśność zaczynają w 30 tyg. życia, okres nieśności trwa 24 tygodnie, w ciągu którego znoszą średnio 115 jaj. Do tej grupy zalicza się </a:t>
            </a:r>
            <a:r>
              <a:rPr lang="pl-PL" dirty="0" err="1" smtClean="0"/>
              <a:t>bronz</a:t>
            </a:r>
            <a:r>
              <a:rPr lang="pl-PL" dirty="0" smtClean="0"/>
              <a:t> i białe </a:t>
            </a:r>
            <a:r>
              <a:rPr lang="pl-PL" dirty="0" err="1" smtClean="0"/>
              <a:t>szerokopierśne</a:t>
            </a:r>
            <a:r>
              <a:rPr lang="pl-PL" dirty="0" smtClean="0"/>
              <a:t>, </a:t>
            </a:r>
            <a:r>
              <a:rPr lang="pl-PL" dirty="0" err="1" smtClean="0"/>
              <a:t>bronz</a:t>
            </a:r>
            <a:r>
              <a:rPr lang="pl-PL" dirty="0" smtClean="0"/>
              <a:t> Standard i mały biały </a:t>
            </a:r>
            <a:r>
              <a:rPr lang="pl-PL" dirty="0" err="1" smtClean="0"/>
              <a:t>Beltsville</a:t>
            </a:r>
            <a:r>
              <a:rPr lang="pl-PL" dirty="0" smtClean="0"/>
              <a:t>.</a:t>
            </a:r>
            <a:endParaRPr lang="pl-PL"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r>
              <a:rPr lang="pl-PL" b="1" dirty="0" smtClean="0"/>
              <a:t>Indyki w typie średnim:</a:t>
            </a:r>
            <a:r>
              <a:rPr lang="pl-PL" dirty="0" smtClean="0"/>
              <a:t> charakteryzują się większa masą ciała indor – 12-16kg, indyczka – 8,5kg, później uzyskują dojrzałość płciową. Nieśność zaczynają w wieku 31-33 </a:t>
            </a:r>
            <a:r>
              <a:rPr lang="pl-PL" dirty="0" err="1" smtClean="0"/>
              <a:t>tyg</a:t>
            </a:r>
            <a:r>
              <a:rPr lang="pl-PL" dirty="0" smtClean="0"/>
              <a:t> życia i trwa ona ok. 24 </a:t>
            </a:r>
            <a:r>
              <a:rPr lang="pl-PL" dirty="0" err="1" smtClean="0"/>
              <a:t>tyg</a:t>
            </a:r>
            <a:r>
              <a:rPr lang="pl-PL" dirty="0" smtClean="0"/>
              <a:t>, w ciągu której znoszą ok. 100jaj. Do tej grupy zalicza się </a:t>
            </a:r>
            <a:r>
              <a:rPr lang="pl-PL" dirty="0" err="1" smtClean="0"/>
              <a:t>nndyki</a:t>
            </a:r>
            <a:r>
              <a:rPr lang="pl-PL" dirty="0" smtClean="0"/>
              <a:t> Białe </a:t>
            </a:r>
            <a:r>
              <a:rPr lang="pl-PL" dirty="0" err="1" smtClean="0"/>
              <a:t>Szerokopierśnie</a:t>
            </a:r>
            <a:r>
              <a:rPr lang="pl-PL" dirty="0" smtClean="0"/>
              <a:t> i </a:t>
            </a:r>
            <a:r>
              <a:rPr lang="pl-PL" dirty="0" err="1" smtClean="0"/>
              <a:t>Bronz</a:t>
            </a:r>
            <a:r>
              <a:rPr lang="pl-PL" dirty="0" smtClean="0"/>
              <a:t> </a:t>
            </a:r>
            <a:r>
              <a:rPr lang="pl-PL" dirty="0" err="1" smtClean="0"/>
              <a:t>Szerokopierśny</a:t>
            </a:r>
            <a:r>
              <a:rPr lang="pl-PL" dirty="0" smtClean="0"/>
              <a:t>.</a:t>
            </a:r>
            <a:endParaRPr lang="pl-PL"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normAutofit fontScale="92500" lnSpcReduction="10000"/>
          </a:bodyPr>
          <a:lstStyle/>
          <a:p>
            <a:r>
              <a:rPr lang="pl-PL" b="1" dirty="0" smtClean="0"/>
              <a:t>Indyku w typie ciężkim:</a:t>
            </a:r>
            <a:r>
              <a:rPr lang="pl-PL" dirty="0" smtClean="0"/>
              <a:t> masa ich dochodzi do 15kg u indyczki, natomiast indory osiągają masy ok 25kg. Stosunkowo późno zaczynają nieśność bo w 34 tygodniu życia i trwa ona 14-16 tyg. Znoszą około 40 jaj. Lżejsze indyczki ważące ok 10 kg </a:t>
            </a:r>
            <a:r>
              <a:rPr lang="pl-PL" dirty="0" err="1" smtClean="0"/>
              <a:t>sa</a:t>
            </a:r>
            <a:r>
              <a:rPr lang="pl-PL" dirty="0" smtClean="0"/>
              <a:t> w stanie znieść więcej jaj ok 75 przez 22 tygodnie nieśności. Zaliczamy do nich najcięższe rody indyków Białych </a:t>
            </a:r>
            <a:r>
              <a:rPr lang="pl-PL" dirty="0" err="1" smtClean="0"/>
              <a:t>Szerokopierśnych</a:t>
            </a:r>
            <a:r>
              <a:rPr lang="pl-PL" dirty="0" smtClean="0"/>
              <a:t> i </a:t>
            </a:r>
            <a:r>
              <a:rPr lang="pl-PL" dirty="0" err="1" smtClean="0"/>
              <a:t>Bronz</a:t>
            </a:r>
            <a:r>
              <a:rPr lang="pl-PL" dirty="0" smtClean="0"/>
              <a:t> </a:t>
            </a:r>
            <a:r>
              <a:rPr lang="pl-PL" dirty="0" err="1" smtClean="0"/>
              <a:t>Szerokopierśnych</a:t>
            </a:r>
            <a:r>
              <a:rPr lang="pl-PL" dirty="0" smtClean="0"/>
              <a:t>.</a:t>
            </a:r>
            <a:endParaRPr lang="pl-PL"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Symbol zastępczy zawartości 2"/>
          <p:cNvSpPr>
            <a:spLocks noGrp="1"/>
          </p:cNvSpPr>
          <p:nvPr>
            <p:ph idx="1"/>
          </p:nvPr>
        </p:nvSpPr>
        <p:spPr/>
        <p:txBody>
          <a:bodyPr/>
          <a:lstStyle/>
          <a:p>
            <a:pPr>
              <a:buNone/>
            </a:pPr>
            <a:r>
              <a:rPr lang="pl-PL" dirty="0" smtClean="0"/>
              <a:t>Najczęściej wybierane przez hodowców polskich są pisklęta:</a:t>
            </a:r>
          </a:p>
          <a:p>
            <a:r>
              <a:rPr lang="pl-PL" b="1" dirty="0" smtClean="0"/>
              <a:t>ciężkie:</a:t>
            </a:r>
            <a:r>
              <a:rPr lang="pl-PL" dirty="0" smtClean="0"/>
              <a:t> BIG 6, Nicholas 700, </a:t>
            </a:r>
            <a:r>
              <a:rPr lang="pl-PL" dirty="0" err="1" smtClean="0"/>
              <a:t>Hybrid</a:t>
            </a:r>
            <a:r>
              <a:rPr lang="pl-PL" dirty="0" smtClean="0"/>
              <a:t> Euro FP, </a:t>
            </a:r>
            <a:r>
              <a:rPr lang="pl-PL" dirty="0" err="1" smtClean="0"/>
              <a:t>Hybrid</a:t>
            </a:r>
            <a:r>
              <a:rPr lang="pl-PL" dirty="0" smtClean="0"/>
              <a:t> </a:t>
            </a:r>
            <a:r>
              <a:rPr lang="pl-PL" dirty="0" err="1" smtClean="0"/>
              <a:t>Converter</a:t>
            </a:r>
            <a:endParaRPr lang="pl-PL" dirty="0" smtClean="0"/>
          </a:p>
          <a:p>
            <a:r>
              <a:rPr lang="pl-PL" b="1" dirty="0" err="1" smtClean="0"/>
              <a:t>średniociężkie</a:t>
            </a:r>
            <a:r>
              <a:rPr lang="pl-PL" b="1" dirty="0" smtClean="0"/>
              <a:t>:</a:t>
            </a:r>
            <a:r>
              <a:rPr lang="pl-PL" dirty="0" smtClean="0"/>
              <a:t> BUT *, </a:t>
            </a:r>
            <a:r>
              <a:rPr lang="pl-PL" dirty="0" err="1" smtClean="0"/>
              <a:t>But</a:t>
            </a:r>
            <a:r>
              <a:rPr lang="pl-PL" dirty="0" smtClean="0"/>
              <a:t> 9, </a:t>
            </a:r>
            <a:r>
              <a:rPr lang="pl-PL" dirty="0" err="1" smtClean="0"/>
              <a:t>Hybrid</a:t>
            </a:r>
            <a:r>
              <a:rPr lang="pl-PL" dirty="0" smtClean="0"/>
              <a:t> </a:t>
            </a:r>
            <a:r>
              <a:rPr lang="pl-PL" dirty="0" err="1" smtClean="0"/>
              <a:t>Grade</a:t>
            </a:r>
            <a:r>
              <a:rPr lang="pl-PL" dirty="0" smtClean="0"/>
              <a:t> Marker, Nicholas 300</a:t>
            </a:r>
          </a:p>
          <a:p>
            <a:r>
              <a:rPr lang="pl-PL" b="1" dirty="0" smtClean="0"/>
              <a:t>lekkie:</a:t>
            </a:r>
            <a:r>
              <a:rPr lang="pl-PL" dirty="0" smtClean="0"/>
              <a:t> </a:t>
            </a:r>
            <a:r>
              <a:rPr lang="pl-PL" dirty="0" err="1" smtClean="0"/>
              <a:t>Holly</a:t>
            </a:r>
            <a:r>
              <a:rPr lang="pl-PL" dirty="0" smtClean="0"/>
              <a:t> Berry</a:t>
            </a:r>
          </a:p>
          <a:p>
            <a:endParaRPr lang="pl-PL"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Indyk brąz </a:t>
            </a:r>
            <a:r>
              <a:rPr lang="pl-PL" b="1" dirty="0" err="1" smtClean="0"/>
              <a:t>szerokopierśny</a:t>
            </a:r>
            <a:endParaRPr lang="pl-PL" dirty="0"/>
          </a:p>
        </p:txBody>
      </p:sp>
      <p:pic>
        <p:nvPicPr>
          <p:cNvPr id="4" name="Symbol zastępczy zawartości 3" descr="broad-breasted-bronze-turke.jpg"/>
          <p:cNvPicPr>
            <a:picLocks noGrp="1" noChangeAspect="1"/>
          </p:cNvPicPr>
          <p:nvPr>
            <p:ph idx="1"/>
          </p:nvPr>
        </p:nvPicPr>
        <p:blipFill>
          <a:blip r:embed="rId2" cstate="print"/>
          <a:stretch>
            <a:fillRect/>
          </a:stretch>
        </p:blipFill>
        <p:spPr>
          <a:xfrm>
            <a:off x="5364088" y="1772816"/>
            <a:ext cx="3562695" cy="3629000"/>
          </a:xfrm>
        </p:spPr>
      </p:pic>
      <p:sp>
        <p:nvSpPr>
          <p:cNvPr id="5" name="Prostokąt 4"/>
          <p:cNvSpPr/>
          <p:nvPr/>
        </p:nvSpPr>
        <p:spPr>
          <a:xfrm>
            <a:off x="179512" y="1340768"/>
            <a:ext cx="5256584" cy="5355312"/>
          </a:xfrm>
          <a:prstGeom prst="rect">
            <a:avLst/>
          </a:prstGeom>
        </p:spPr>
        <p:txBody>
          <a:bodyPr wrap="square">
            <a:spAutoFit/>
          </a:bodyPr>
          <a:lstStyle/>
          <a:p>
            <a:r>
              <a:rPr lang="pl-PL" dirty="0" smtClean="0"/>
              <a:t>  Odmianę tę wyprowadzono drogą selekcji z indyków rasy </a:t>
            </a:r>
            <a:r>
              <a:rPr lang="pl-PL" dirty="0" err="1" smtClean="0"/>
              <a:t>Standard-bred</a:t>
            </a:r>
            <a:r>
              <a:rPr lang="pl-PL" dirty="0" smtClean="0"/>
              <a:t> </a:t>
            </a:r>
            <a:r>
              <a:rPr lang="pl-PL" dirty="0" err="1" smtClean="0"/>
              <a:t>Bronze</a:t>
            </a:r>
            <a:r>
              <a:rPr lang="pl-PL" dirty="0" smtClean="0"/>
              <a:t>. Wyselekcjonowaną rasę nazwano </a:t>
            </a:r>
            <a:r>
              <a:rPr lang="pl-PL" dirty="0" err="1" smtClean="0"/>
              <a:t>Broad</a:t>
            </a:r>
            <a:r>
              <a:rPr lang="pl-PL" dirty="0" smtClean="0"/>
              <a:t> </a:t>
            </a:r>
            <a:r>
              <a:rPr lang="pl-PL" dirty="0" err="1" smtClean="0"/>
              <a:t>Breasted</a:t>
            </a:r>
            <a:r>
              <a:rPr lang="pl-PL" dirty="0" smtClean="0"/>
              <a:t> </a:t>
            </a:r>
            <a:r>
              <a:rPr lang="pl-PL" dirty="0" err="1" smtClean="0"/>
              <a:t>Bronze,w</a:t>
            </a:r>
            <a:r>
              <a:rPr lang="pl-PL" dirty="0" smtClean="0"/>
              <a:t> skrócie BBB. Pod względem charakteru upierzenia oraz cech gatunku odpowiada typowi dzikiego indyka meksykańskiego. Barwa upierzenia, określana zwykle jako brązowa, jest na piersi, szyi i grzbiecie czarna, mieniąca się kolorami zielonozłotym lub </a:t>
            </a:r>
            <a:r>
              <a:rPr lang="pl-PL" dirty="0" err="1" smtClean="0"/>
              <a:t>fioletowomiedzianym</a:t>
            </a:r>
            <a:r>
              <a:rPr lang="pl-PL" dirty="0" smtClean="0"/>
              <a:t>. Każde pióro na piersi ozdobione jest czarną, aksamitną obwódką. Na złożonym skrzydle uwydatnia się szeroki, poprzeczny pas barwy </a:t>
            </a:r>
            <a:r>
              <a:rPr lang="pl-PL" dirty="0" err="1" smtClean="0"/>
              <a:t>kasztanowooliwkowej</a:t>
            </a:r>
            <a:r>
              <a:rPr lang="pl-PL" dirty="0" smtClean="0"/>
              <a:t>. Lotki skrzydła są brudnobiałe z wyraźnym poprzecznym prążkowaniem. Pióra pokrywowe ogona mają kasztanową lub brudnobiałą obwódkę. Sterówki ogona są bardzo szerokie, ciemne, delikatnie prążkowane z szarobrunatną obwódką na końcu. </a:t>
            </a:r>
            <a:endParaRPr lang="pl-PL"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C000"/>
                </a:solidFill>
              </a:rPr>
              <a:t>Indyki </a:t>
            </a:r>
            <a:r>
              <a:rPr lang="pl-PL" dirty="0" err="1" smtClean="0">
                <a:solidFill>
                  <a:srgbClr val="FFC000"/>
                </a:solidFill>
              </a:rPr>
              <a:t>Broad</a:t>
            </a:r>
            <a:r>
              <a:rPr lang="pl-PL" dirty="0" smtClean="0">
                <a:solidFill>
                  <a:srgbClr val="FFC000"/>
                </a:solidFill>
              </a:rPr>
              <a:t> </a:t>
            </a:r>
            <a:r>
              <a:rPr lang="pl-PL" dirty="0" err="1" smtClean="0">
                <a:solidFill>
                  <a:srgbClr val="FFC000"/>
                </a:solidFill>
              </a:rPr>
              <a:t>Breasted</a:t>
            </a:r>
            <a:r>
              <a:rPr lang="pl-PL" dirty="0" smtClean="0">
                <a:solidFill>
                  <a:srgbClr val="FFC000"/>
                </a:solidFill>
              </a:rPr>
              <a:t> White</a:t>
            </a:r>
            <a:endParaRPr lang="pl-PL" dirty="0">
              <a:solidFill>
                <a:srgbClr val="FFC000"/>
              </a:solidFill>
            </a:endParaRPr>
          </a:p>
        </p:txBody>
      </p:sp>
      <p:sp>
        <p:nvSpPr>
          <p:cNvPr id="3" name="Symbol zastępczy zawartości 2"/>
          <p:cNvSpPr>
            <a:spLocks noGrp="1"/>
          </p:cNvSpPr>
          <p:nvPr>
            <p:ph idx="1"/>
          </p:nvPr>
        </p:nvSpPr>
        <p:spPr>
          <a:xfrm>
            <a:off x="457200" y="1600200"/>
            <a:ext cx="6707088" cy="4525963"/>
          </a:xfrm>
        </p:spPr>
        <p:txBody>
          <a:bodyPr>
            <a:normAutofit fontScale="92500" lnSpcReduction="20000"/>
          </a:bodyPr>
          <a:lstStyle/>
          <a:p>
            <a:r>
              <a:rPr lang="pl-PL" dirty="0" smtClean="0"/>
              <a:t> Indyki </a:t>
            </a:r>
            <a:r>
              <a:rPr lang="pl-PL" dirty="0" err="1" smtClean="0"/>
              <a:t>Broad</a:t>
            </a:r>
            <a:r>
              <a:rPr lang="pl-PL" dirty="0" smtClean="0"/>
              <a:t> </a:t>
            </a:r>
            <a:r>
              <a:rPr lang="pl-PL" dirty="0" err="1" smtClean="0"/>
              <a:t>Breasted</a:t>
            </a:r>
            <a:r>
              <a:rPr lang="pl-PL" dirty="0" smtClean="0"/>
              <a:t> White (BBW) różnią się od rasy BBB jedynie barwą upierzenia Wszystkie inne cechy zarówno użytkowości, jak i eksterieru mają być analogiczne u obu ras. Białość upierzenia indyków uwarunkowana jest autosomalnym genem, recesywnym w stosunku do ciemnych barw. Gen warunkujący tę cechę jest prawdopodobnie analogiczny do układu u kur White Rock. </a:t>
            </a:r>
            <a:endParaRPr lang="pl-PL"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pobrany plik.jpg"/>
          <p:cNvPicPr>
            <a:picLocks noGrp="1" noChangeAspect="1"/>
          </p:cNvPicPr>
          <p:nvPr>
            <p:ph idx="1"/>
          </p:nvPr>
        </p:nvPicPr>
        <p:blipFill>
          <a:blip r:embed="rId2" cstate="print"/>
          <a:stretch>
            <a:fillRect/>
          </a:stretch>
        </p:blipFill>
        <p:spPr>
          <a:xfrm>
            <a:off x="2555776" y="260648"/>
            <a:ext cx="3676997" cy="5846012"/>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b="1" dirty="0" smtClean="0"/>
              <a:t>Indyk </a:t>
            </a:r>
            <a:r>
              <a:rPr lang="pl-PL" b="1" dirty="0" err="1" smtClean="0"/>
              <a:t>Beltsvile</a:t>
            </a:r>
            <a:endParaRPr lang="pl-PL" dirty="0"/>
          </a:p>
        </p:txBody>
      </p:sp>
      <p:sp>
        <p:nvSpPr>
          <p:cNvPr id="3" name="Symbol zastępczy zawartości 2"/>
          <p:cNvSpPr>
            <a:spLocks noGrp="1"/>
          </p:cNvSpPr>
          <p:nvPr>
            <p:ph idx="1"/>
          </p:nvPr>
        </p:nvSpPr>
        <p:spPr/>
        <p:txBody>
          <a:bodyPr>
            <a:normAutofit fontScale="77500" lnSpcReduction="20000"/>
          </a:bodyPr>
          <a:lstStyle/>
          <a:p>
            <a:r>
              <a:rPr lang="pl-PL" dirty="0" smtClean="0"/>
              <a:t>  Indyki tej rasy są przedstawicielami najmniejszej z amerykańskich ras. Upierzenie rasy </a:t>
            </a:r>
            <a:r>
              <a:rPr lang="pl-PL" dirty="0" err="1" smtClean="0"/>
              <a:t>Beltsville</a:t>
            </a:r>
            <a:r>
              <a:rPr lang="pl-PL" dirty="0" smtClean="0"/>
              <a:t> jest czysto białe z wyjątkiem pędzla u nasady szyi, który jest kruczoczarny </a:t>
            </a:r>
            <a:r>
              <a:rPr lang="pl-PL" dirty="0" err="1" smtClean="0"/>
              <a:t>tak,jak</a:t>
            </a:r>
            <a:r>
              <a:rPr lang="pl-PL" dirty="0" smtClean="0"/>
              <a:t> u innych </a:t>
            </a:r>
            <a:r>
              <a:rPr lang="pl-PL" dirty="0" err="1" smtClean="0"/>
              <a:t>białycli</a:t>
            </a:r>
            <a:r>
              <a:rPr lang="pl-PL" dirty="0" smtClean="0"/>
              <a:t> ras indyków </a:t>
            </a:r>
          </a:p>
          <a:p>
            <a:r>
              <a:rPr lang="pl-PL" dirty="0" smtClean="0"/>
              <a:t>Przewidziany przez amerykańskich twórców tej rasy wynosi: samce półroczne do 9,5 kg, roczne 10,5. Samice odpowiednio - 5,0 i 5,5 </a:t>
            </a:r>
            <a:r>
              <a:rPr lang="pl-PL" dirty="0" err="1" smtClean="0"/>
              <a:t>kg</a:t>
            </a:r>
            <a:r>
              <a:rPr lang="pl-PL" dirty="0" smtClean="0"/>
              <a:t>. Nieśność indyczek </a:t>
            </a:r>
            <a:r>
              <a:rPr lang="pl-PL" dirty="0" err="1" smtClean="0"/>
              <a:t>Beltsville</a:t>
            </a:r>
            <a:r>
              <a:rPr lang="pl-PL" dirty="0" smtClean="0"/>
              <a:t> jest blisko dwukrotnie wyższa niż ras olbrzymich, jednak przyrosty ptaków nie są tak szybkie, dlatego wykorzystanie paszy w produkcji brojlerów jest gorsze. </a:t>
            </a:r>
            <a:r>
              <a:rPr lang="pl-PL" dirty="0" err="1" smtClean="0"/>
              <a:t>Mieszańcowanie</a:t>
            </a:r>
            <a:r>
              <a:rPr lang="pl-PL" dirty="0" smtClean="0"/>
              <a:t> tych dwóch ras daje przyrosty lepsze, ale wydajność nieśna poprawia się u hybrydów tylko nieznacznie.</a:t>
            </a:r>
            <a:endParaRPr lang="pl-PL"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Symbol zastępczy zawartości 3" descr="k116.jpg"/>
          <p:cNvPicPr>
            <a:picLocks noGrp="1" noChangeAspect="1"/>
          </p:cNvPicPr>
          <p:nvPr>
            <p:ph idx="1"/>
          </p:nvPr>
        </p:nvPicPr>
        <p:blipFill>
          <a:blip r:embed="rId2" cstate="print"/>
          <a:stretch>
            <a:fillRect/>
          </a:stretch>
        </p:blipFill>
        <p:spPr>
          <a:xfrm>
            <a:off x="1979712" y="1484784"/>
            <a:ext cx="4968552" cy="3723101"/>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t>Źródła informacji </a:t>
            </a:r>
            <a:endParaRPr lang="pl-PL" dirty="0"/>
          </a:p>
        </p:txBody>
      </p:sp>
      <p:sp>
        <p:nvSpPr>
          <p:cNvPr id="3" name="Symbol zastępczy zawartości 2"/>
          <p:cNvSpPr>
            <a:spLocks noGrp="1"/>
          </p:cNvSpPr>
          <p:nvPr>
            <p:ph idx="1"/>
          </p:nvPr>
        </p:nvSpPr>
        <p:spPr/>
        <p:txBody>
          <a:bodyPr/>
          <a:lstStyle/>
          <a:p>
            <a:pPr>
              <a:buNone/>
            </a:pPr>
            <a:r>
              <a:rPr lang="pl-PL" dirty="0" smtClean="0">
                <a:hlinkClick r:id="rId2"/>
              </a:rPr>
              <a:t>http://www.minizooherud.npx.pl/news.php</a:t>
            </a:r>
            <a:endParaRPr lang="pl-PL" dirty="0" smtClean="0"/>
          </a:p>
          <a:p>
            <a:pPr>
              <a:buNone/>
            </a:pPr>
            <a:r>
              <a:rPr lang="pl-PL" dirty="0" smtClean="0">
                <a:hlinkClick r:id="rId3"/>
              </a:rPr>
              <a:t>http://pl.wikipedia.org/wiki/Wikipedia:Strona_główna</a:t>
            </a:r>
            <a:endParaRPr lang="pl-PL" dirty="0" smtClean="0"/>
          </a:p>
          <a:p>
            <a:pPr>
              <a:buNone/>
            </a:pPr>
            <a:r>
              <a:rPr lang="pl-PL" dirty="0" smtClean="0">
                <a:hlinkClick r:id="rId4"/>
              </a:rPr>
              <a:t>http://www.ptakiozdobne.pl</a:t>
            </a:r>
            <a:endParaRPr lang="pl-PL" dirty="0" smtClean="0"/>
          </a:p>
          <a:p>
            <a:pPr>
              <a:buNone/>
            </a:pPr>
            <a:endParaRPr lang="pl-P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pPr algn="ctr"/>
            <a:r>
              <a:rPr lang="pl-PL" dirty="0" smtClean="0">
                <a:solidFill>
                  <a:srgbClr val="FF0000"/>
                </a:solidFill>
              </a:rPr>
              <a:t>Kury ogólnoużytkowe</a:t>
            </a:r>
            <a:endParaRPr lang="pl-PL" dirty="0">
              <a:solidFill>
                <a:srgbClr val="FF0000"/>
              </a:solidFill>
            </a:endParaRPr>
          </a:p>
        </p:txBody>
      </p:sp>
      <p:sp>
        <p:nvSpPr>
          <p:cNvPr id="3" name="Symbol zastępczy zawartości 2"/>
          <p:cNvSpPr>
            <a:spLocks noGrp="1"/>
          </p:cNvSpPr>
          <p:nvPr>
            <p:ph idx="1"/>
          </p:nvPr>
        </p:nvSpPr>
        <p:spPr/>
        <p:txBody>
          <a:bodyPr>
            <a:normAutofit lnSpcReduction="10000"/>
          </a:bodyPr>
          <a:lstStyle/>
          <a:p>
            <a:pPr marL="550926" indent="-514350">
              <a:buFont typeface="+mj-lt"/>
              <a:buAutoNum type="arabicPeriod"/>
            </a:pPr>
            <a:r>
              <a:rPr lang="pl-PL" dirty="0" smtClean="0"/>
              <a:t>Kształt ciała zbliżony do prostokąta.</a:t>
            </a:r>
          </a:p>
          <a:p>
            <a:pPr marL="550926" indent="-514350">
              <a:buFont typeface="+mj-lt"/>
              <a:buAutoNum type="arabicPeriod"/>
            </a:pPr>
            <a:r>
              <a:rPr lang="pl-PL" dirty="0" smtClean="0"/>
              <a:t> Dojrzałość płciowa po ok. 160-180dniach.</a:t>
            </a:r>
          </a:p>
          <a:p>
            <a:pPr marL="550926" indent="-514350">
              <a:buFont typeface="+mj-lt"/>
              <a:buAutoNum type="arabicPeriod"/>
            </a:pPr>
            <a:r>
              <a:rPr lang="pl-PL" dirty="0" smtClean="0"/>
              <a:t>W wieku około 20 tygodni waży 1,5-2,6kg fury i 1,8-3,3kg koguty</a:t>
            </a:r>
          </a:p>
          <a:p>
            <a:pPr marL="550926" indent="-514350">
              <a:buFont typeface="+mj-lt"/>
              <a:buAutoNum type="arabicPeriod"/>
            </a:pPr>
            <a:r>
              <a:rPr lang="pl-PL" dirty="0" smtClean="0"/>
              <a:t> Do 76 tygodnia znoszą 160-200 jaj a masie 52-60g.</a:t>
            </a:r>
          </a:p>
          <a:p>
            <a:pPr marL="550926" indent="-514350">
              <a:buFont typeface="+mj-lt"/>
              <a:buAutoNum type="arabicPeriod"/>
            </a:pPr>
            <a:r>
              <a:rPr lang="pl-PL" dirty="0" smtClean="0"/>
              <a:t> Zabarwienie skorupy jaja od jasnej do brunatnej.</a:t>
            </a:r>
            <a:endParaRPr lang="pl-PL"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b="1" dirty="0" smtClean="0">
                <a:solidFill>
                  <a:srgbClr val="FFFF00"/>
                </a:solidFill>
              </a:rPr>
              <a:t>Czubatka dworska</a:t>
            </a:r>
            <a:endParaRPr lang="pl-PL" dirty="0">
              <a:solidFill>
                <a:srgbClr val="FFFF00"/>
              </a:solidFill>
            </a:endParaRPr>
          </a:p>
        </p:txBody>
      </p:sp>
      <p:sp>
        <p:nvSpPr>
          <p:cNvPr id="3" name="Symbol zastępczy zawartości 2"/>
          <p:cNvSpPr>
            <a:spLocks noGrp="1"/>
          </p:cNvSpPr>
          <p:nvPr>
            <p:ph idx="1"/>
          </p:nvPr>
        </p:nvSpPr>
        <p:spPr/>
        <p:txBody>
          <a:bodyPr>
            <a:normAutofit fontScale="85000" lnSpcReduction="20000"/>
          </a:bodyPr>
          <a:lstStyle/>
          <a:p>
            <a:pPr>
              <a:buNone/>
            </a:pPr>
            <a:r>
              <a:rPr lang="pl-PL" dirty="0" smtClean="0"/>
              <a:t>     Czubatka dworska pochodzi z Polski. Celem pracy hodowlanej w tym przypadku jest uzyskanie kury ogólnoużytkowej, o bardzo spokojnym usposobieniu. Hodowcy chcą przystosować czubatkę dworską do środkowoeuropejskich surowych warunków klimatycznych, stąd preferowany jest charakterystyczny grzebień, w typie różyczkowym oraz niewielkie dzwonki. Najważniejsze jest to aby kura była odporna na wszelakie choroby. Selekcja tych kur powinna iść także w kierunku kury ozdobnej, dumnej i powabnej. </a:t>
            </a:r>
            <a:endParaRPr lang="pl-PL"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pPr algn="ctr"/>
            <a:r>
              <a:rPr lang="pl-PL" b="1" dirty="0" smtClean="0">
                <a:solidFill>
                  <a:srgbClr val="FFFF00"/>
                </a:solidFill>
              </a:rPr>
              <a:t>WYGLĄD CZUBATKI</a:t>
            </a:r>
            <a:r>
              <a:rPr lang="pl-PL" b="1" dirty="0" smtClean="0"/>
              <a:t/>
            </a:r>
            <a:br>
              <a:rPr lang="pl-PL" b="1" dirty="0" smtClean="0"/>
            </a:br>
            <a:endParaRPr lang="pl-PL" dirty="0"/>
          </a:p>
        </p:txBody>
      </p:sp>
      <p:sp>
        <p:nvSpPr>
          <p:cNvPr id="3" name="Symbol zastępczy zawartości 2"/>
          <p:cNvSpPr>
            <a:spLocks noGrp="1"/>
          </p:cNvSpPr>
          <p:nvPr>
            <p:ph idx="1"/>
          </p:nvPr>
        </p:nvSpPr>
        <p:spPr>
          <a:xfrm>
            <a:off x="457200" y="1600200"/>
            <a:ext cx="3322712" cy="4525963"/>
          </a:xfrm>
        </p:spPr>
        <p:txBody>
          <a:bodyPr>
            <a:normAutofit fontScale="62500" lnSpcReduction="20000"/>
          </a:bodyPr>
          <a:lstStyle/>
          <a:p>
            <a:pPr>
              <a:buNone/>
            </a:pPr>
            <a:r>
              <a:rPr lang="pl-PL" dirty="0" smtClean="0"/>
              <a:t>      Czubek kury powinien być fantazyjny, niewielki, taki jakie posiadały średniowieczne polskie kury czubate spotykane na dworach - stąd wzięła się ich nazwa - czubatka dworska. Ogon powinna mieć bujny, gęsty, który powinna nosić prawie pionowo. Ubarwienie jest sprawą drugorzędną. Masa ciała koguta wynosi 2,5 - 3,0 kg Masa ciała kury wynosi 1,8-2,2 kg OBRĄCZKI: Kogut -18 mm Kura -16 mm</a:t>
            </a:r>
            <a:endParaRPr lang="pl-PL" dirty="0"/>
          </a:p>
        </p:txBody>
      </p:sp>
      <p:pic>
        <p:nvPicPr>
          <p:cNvPr id="1026" name="Picture 2" descr="http://www.ptakiozdobne.pl/Photos/czubatka_dworska_na_trawie.jpg"/>
          <p:cNvPicPr>
            <a:picLocks noChangeAspect="1" noChangeArrowheads="1"/>
          </p:cNvPicPr>
          <p:nvPr/>
        </p:nvPicPr>
        <p:blipFill>
          <a:blip r:embed="rId2" cstate="print"/>
          <a:srcRect/>
          <a:stretch>
            <a:fillRect/>
          </a:stretch>
        </p:blipFill>
        <p:spPr bwMode="auto">
          <a:xfrm>
            <a:off x="3995936" y="1484784"/>
            <a:ext cx="3993614" cy="417646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smtClean="0">
                <a:solidFill>
                  <a:srgbClr val="FFFF00"/>
                </a:solidFill>
              </a:rPr>
              <a:t>WADY NIEDOPUSZCZALNE KURY</a:t>
            </a:r>
            <a:r>
              <a:rPr lang="pl-PL" b="1" dirty="0" smtClean="0"/>
              <a:t/>
            </a:r>
            <a:br>
              <a:rPr lang="pl-PL" b="1" dirty="0" smtClean="0"/>
            </a:br>
            <a:endParaRPr lang="pl-PL" dirty="0"/>
          </a:p>
        </p:txBody>
      </p:sp>
      <p:sp>
        <p:nvSpPr>
          <p:cNvPr id="3" name="Symbol zastępczy zawartości 2"/>
          <p:cNvSpPr>
            <a:spLocks noGrp="1"/>
          </p:cNvSpPr>
          <p:nvPr>
            <p:ph idx="1"/>
          </p:nvPr>
        </p:nvSpPr>
        <p:spPr/>
        <p:txBody>
          <a:bodyPr/>
          <a:lstStyle/>
          <a:p>
            <a:pPr>
              <a:buNone/>
            </a:pPr>
            <a:r>
              <a:rPr lang="pl-PL" dirty="0" smtClean="0"/>
              <a:t>Czub kury w postaci wiechy, zakrywający oczy. Grzebień nadmiernie wystający z czuba. Piaty palec. Barwa nóg inna niż opisana przy poszczególnych odmianach barwnych.</a:t>
            </a:r>
            <a:endParaRPr lang="pl-PL" dirty="0"/>
          </a:p>
        </p:txBody>
      </p:sp>
    </p:spTree>
  </p:cSld>
  <p:clrMapOvr>
    <a:masterClrMapping/>
  </p:clrMapOvr>
</p:sld>
</file>

<file path=ppt/theme/theme1.xml><?xml version="1.0" encoding="utf-8"?>
<a:theme xmlns:a="http://schemas.openxmlformats.org/drawingml/2006/main" name="Techniczny">
  <a:themeElements>
    <a:clrScheme name="Techniczny">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zny">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zny">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247</TotalTime>
  <Words>1441</Words>
  <Application>Microsoft Office PowerPoint</Application>
  <PresentationFormat>Pokaz na ekranie (4:3)</PresentationFormat>
  <Paragraphs>120</Paragraphs>
  <Slides>59</Slides>
  <Notes>1</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59</vt:i4>
      </vt:variant>
    </vt:vector>
  </HeadingPairs>
  <TitlesOfParts>
    <vt:vector size="65" baseType="lpstr">
      <vt:lpstr>Arial</vt:lpstr>
      <vt:lpstr>Calibri</vt:lpstr>
      <vt:lpstr>Franklin Gothic Book</vt:lpstr>
      <vt:lpstr>Times New Roman</vt:lpstr>
      <vt:lpstr>Wingdings 2</vt:lpstr>
      <vt:lpstr>Techniczny</vt:lpstr>
      <vt:lpstr>Drób </vt:lpstr>
      <vt:lpstr>Prezentacja programu PowerPoint</vt:lpstr>
      <vt:lpstr>Prezentacja programu PowerPoint</vt:lpstr>
      <vt:lpstr>Kura typu mięsnego </vt:lpstr>
      <vt:lpstr>Kura typu nieśnego </vt:lpstr>
      <vt:lpstr>Kury ogólnoużytkowe</vt:lpstr>
      <vt:lpstr>Czubatka dworska</vt:lpstr>
      <vt:lpstr>WYGLĄD CZUBATKI </vt:lpstr>
      <vt:lpstr>WADY NIEDOPUSZCZALNE KURY </vt:lpstr>
      <vt:lpstr>New Hampshire</vt:lpstr>
      <vt:lpstr>WYGLĄD</vt:lpstr>
      <vt:lpstr>Czubatka polska</vt:lpstr>
      <vt:lpstr>Wygląd </vt:lpstr>
      <vt:lpstr>   </vt:lpstr>
      <vt:lpstr>Czubatka polska brodata występuje w kilku odmianach barwnych: </vt:lpstr>
      <vt:lpstr>Zielononóżka</vt:lpstr>
      <vt:lpstr>Wygląd </vt:lpstr>
      <vt:lpstr>Hodowla </vt:lpstr>
      <vt:lpstr>Pokarm </vt:lpstr>
      <vt:lpstr>Kura marans</vt:lpstr>
      <vt:lpstr>Wygląd </vt:lpstr>
      <vt:lpstr>Hodowla </vt:lpstr>
      <vt:lpstr>Prezentacja programu PowerPoint</vt:lpstr>
      <vt:lpstr>Typy użytkowe </vt:lpstr>
      <vt:lpstr>Kaczki w typie ogólnoużytkowym charakteryzuje</vt:lpstr>
      <vt:lpstr> Khaki campbell </vt:lpstr>
      <vt:lpstr>Prezentacja programu PowerPoint</vt:lpstr>
      <vt:lpstr>Kaczka pekińska </vt:lpstr>
      <vt:lpstr>Prezentacja programu PowerPoint</vt:lpstr>
      <vt:lpstr>Prezentacja programu PowerPoint</vt:lpstr>
      <vt:lpstr>Ciekawostka </vt:lpstr>
      <vt:lpstr>Biegus indyjski</vt:lpstr>
      <vt:lpstr>Prezentacja programu PowerPoint</vt:lpstr>
      <vt:lpstr>Prezentacja programu PowerPoint</vt:lpstr>
      <vt:lpstr>Kaczka ruańska</vt:lpstr>
      <vt:lpstr>Prezentacja programu PowerPoint</vt:lpstr>
      <vt:lpstr>Prezentacja programu PowerPoint</vt:lpstr>
      <vt:lpstr>Typy użytkowe </vt:lpstr>
      <vt:lpstr>Prezentacja programu PowerPoint</vt:lpstr>
      <vt:lpstr>Gęś chińska  </vt:lpstr>
      <vt:lpstr>Prezentacja programu PowerPoint</vt:lpstr>
      <vt:lpstr>Prezentacja programu PowerPoint</vt:lpstr>
      <vt:lpstr>Gęś słowacka </vt:lpstr>
      <vt:lpstr>Prezentacja programu PowerPoint</vt:lpstr>
      <vt:lpstr>Gęś mała</vt:lpstr>
      <vt:lpstr>Prezentacja programu PowerPoint</vt:lpstr>
      <vt:lpstr>Prezentacja programu PowerPoint</vt:lpstr>
      <vt:lpstr>Prezentacja programu PowerPoint</vt:lpstr>
      <vt:lpstr>Prezentacja programu PowerPoint</vt:lpstr>
      <vt:lpstr>Typy użytkowe indyków </vt:lpstr>
      <vt:lpstr>Prezentacja programu PowerPoint</vt:lpstr>
      <vt:lpstr>Prezentacja programu PowerPoint</vt:lpstr>
      <vt:lpstr>Prezentacja programu PowerPoint</vt:lpstr>
      <vt:lpstr>Indyk brąz szerokopierśny</vt:lpstr>
      <vt:lpstr>Indyki Broad Breasted White</vt:lpstr>
      <vt:lpstr>Prezentacja programu PowerPoint</vt:lpstr>
      <vt:lpstr>Indyk Beltsvile</vt:lpstr>
      <vt:lpstr>Prezentacja programu PowerPoint</vt:lpstr>
      <vt:lpstr>Źródła informacji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Drób</dc:title>
  <dc:creator>Maciej Sendera</dc:creator>
  <cp:lastModifiedBy>Windows User</cp:lastModifiedBy>
  <cp:revision>27</cp:revision>
  <dcterms:created xsi:type="dcterms:W3CDTF">2014-03-24T18:30:16Z</dcterms:created>
  <dcterms:modified xsi:type="dcterms:W3CDTF">2020-04-29T08:40:35Z</dcterms:modified>
</cp:coreProperties>
</file>