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97" r:id="rId4"/>
    <p:sldId id="298" r:id="rId5"/>
    <p:sldId id="299" r:id="rId6"/>
    <p:sldId id="300" r:id="rId7"/>
    <p:sldId id="301" r:id="rId8"/>
    <p:sldId id="302" r:id="rId9"/>
    <p:sldId id="304" r:id="rId10"/>
    <p:sldId id="303" r:id="rId11"/>
    <p:sldId id="306" r:id="rId12"/>
    <p:sldId id="307" r:id="rId13"/>
    <p:sldId id="314" r:id="rId14"/>
  </p:sldIdLst>
  <p:sldSz cx="9144000" cy="5143500" type="screen16x9"/>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257">
          <p15:clr>
            <a:srgbClr val="A4A3A4"/>
          </p15:clr>
        </p15:guide>
        <p15:guide id="3" orient="horz" pos="2890">
          <p15:clr>
            <a:srgbClr val="A4A3A4"/>
          </p15:clr>
        </p15:guide>
        <p15:guide id="4" pos="1837">
          <p15:clr>
            <a:srgbClr val="A4A3A4"/>
          </p15:clr>
        </p15:guide>
        <p15:guide id="5" pos="340">
          <p15:clr>
            <a:srgbClr val="A4A3A4"/>
          </p15:clr>
        </p15:guide>
        <p15:guide id="6" pos="5511">
          <p15:clr>
            <a:srgbClr val="A4A3A4"/>
          </p15:clr>
        </p15:guide>
        <p15:guide id="7" pos="4921">
          <p15:clr>
            <a:srgbClr val="A4A3A4"/>
          </p15:clr>
        </p15:guide>
        <p15:guide id="8" pos="567">
          <p15:clr>
            <a:srgbClr val="A4A3A4"/>
          </p15:clr>
        </p15:guide>
        <p15:guide id="9" pos="4286">
          <p15:clr>
            <a:srgbClr val="A4A3A4"/>
          </p15:clr>
        </p15:guide>
        <p15:guide id="10" orient="horz" pos="2300">
          <p15:clr>
            <a:srgbClr val="A4A3A4"/>
          </p15:clr>
        </p15:guide>
        <p15:guide id="11" pos="342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7E9"/>
    <a:srgbClr val="D2D3D5"/>
    <a:srgbClr val="A8A9AD"/>
    <a:srgbClr val="B41C4F"/>
    <a:srgbClr val="B4003C"/>
    <a:srgbClr val="86153A"/>
    <a:srgbClr val="990033"/>
    <a:srgbClr val="9BD991"/>
    <a:srgbClr val="DAE2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03" autoAdjust="0"/>
    <p:restoredTop sz="86141" autoAdjust="0"/>
  </p:normalViewPr>
  <p:slideViewPr>
    <p:cSldViewPr showGuides="1">
      <p:cViewPr varScale="1">
        <p:scale>
          <a:sx n="120" d="100"/>
          <a:sy n="120" d="100"/>
        </p:scale>
        <p:origin x="138" y="648"/>
      </p:cViewPr>
      <p:guideLst>
        <p:guide orient="horz" pos="1620"/>
        <p:guide orient="horz" pos="1257"/>
        <p:guide orient="horz" pos="2890"/>
        <p:guide pos="1837"/>
        <p:guide pos="340"/>
        <p:guide pos="5511"/>
        <p:guide pos="4921"/>
        <p:guide pos="567"/>
        <p:guide pos="4286"/>
        <p:guide orient="horz" pos="2300"/>
        <p:guide pos="3424"/>
      </p:guideLst>
    </p:cSldViewPr>
  </p:slideViewPr>
  <p:notesTextViewPr>
    <p:cViewPr>
      <p:scale>
        <a:sx n="1" d="1"/>
        <a:sy n="1" d="1"/>
      </p:scale>
      <p:origin x="0" y="0"/>
    </p:cViewPr>
  </p:notesTextViewPr>
  <p:notesViewPr>
    <p:cSldViewPr showGuides="1">
      <p:cViewPr varScale="1">
        <p:scale>
          <a:sx n="73" d="100"/>
          <a:sy n="73" d="100"/>
        </p:scale>
        <p:origin x="-2874"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5B7C0B-9B2D-4E39-A9FC-F2CB5127E303}" type="datetimeFigureOut">
              <a:rPr lang="pl-PL" smtClean="0"/>
              <a:pPr/>
              <a:t>19.12.2019</a:t>
            </a:fld>
            <a:endParaRPr lang="pl-PL"/>
          </a:p>
        </p:txBody>
      </p:sp>
      <p:sp>
        <p:nvSpPr>
          <p:cNvPr id="4" name="Symbol zastępczy obrazu slajd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6FD8F51-4094-4D93-B22C-BC3095FF1E96}" type="slidenum">
              <a:rPr lang="pl-PL" smtClean="0"/>
              <a:pPr/>
              <a:t>‹#›</a:t>
            </a:fld>
            <a:endParaRPr lang="pl-PL"/>
          </a:p>
        </p:txBody>
      </p:sp>
    </p:spTree>
    <p:extLst>
      <p:ext uri="{BB962C8B-B14F-4D97-AF65-F5344CB8AC3E}">
        <p14:creationId xmlns:p14="http://schemas.microsoft.com/office/powerpoint/2010/main" val="355518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Pełna definicja budynków:</a:t>
            </a:r>
          </a:p>
          <a:p>
            <a:r>
              <a:rPr lang="pl-PL" dirty="0"/>
              <a:t>budynek wchodzący w skład gospodarstwa rolnego – obiekt budowlany o powierzchni powyżej 20 m2 określony w art. 3 pkt 2 ustawy z dnia 7 lipca 1994 r. – Prawo budowlane (Dz. U. z 2017 r. poz. 1332 i 1529 oraz z 2018 r. poz. 12), będący w posiadaniu rolnika;</a:t>
            </a:r>
          </a:p>
          <a:p>
            <a:endParaRPr lang="pl-PL" dirty="0"/>
          </a:p>
          <a:p>
            <a:r>
              <a:rPr lang="pl-PL" sz="1200" kern="1200" dirty="0">
                <a:solidFill>
                  <a:schemeClr val="tx1"/>
                </a:solidFill>
                <a:effectLst/>
                <a:latin typeface="+mn-lt"/>
                <a:ea typeface="+mn-ea"/>
                <a:cs typeface="+mn-cs"/>
              </a:rPr>
              <a:t>Z tytułu ubezpieczenia budynków rolniczych przysługuje odszkodowanie za szkody powstałe w budynkach na skutek zdarzeń losowych w postaci: ognia, huraganu, powodzi, podtopienia, deszczu nawalnego, gradu, opadów śniegu, uderzenia pioruna, eksplozji, obsunięcia się ziemi, tąpnięcia, lawiny lub upadku statku powietrznego </a:t>
            </a:r>
          </a:p>
          <a:p>
            <a:r>
              <a:rPr lang="pl-PL" sz="1200" kern="1200" dirty="0">
                <a:solidFill>
                  <a:schemeClr val="tx1"/>
                </a:solidFill>
                <a:effectLst/>
                <a:latin typeface="+mn-lt"/>
                <a:ea typeface="+mn-ea"/>
                <a:cs typeface="+mn-cs"/>
              </a:rPr>
              <a:t>Zakres </a:t>
            </a:r>
            <a:r>
              <a:rPr lang="pl-PL" sz="1200" kern="1200" dirty="0" err="1">
                <a:solidFill>
                  <a:schemeClr val="tx1"/>
                </a:solidFill>
                <a:effectLst/>
                <a:latin typeface="+mn-lt"/>
                <a:ea typeface="+mn-ea"/>
                <a:cs typeface="+mn-cs"/>
              </a:rPr>
              <a:t>ryzyk</a:t>
            </a:r>
            <a:r>
              <a:rPr lang="pl-PL" sz="1200" kern="1200" dirty="0">
                <a:solidFill>
                  <a:schemeClr val="tx1"/>
                </a:solidFill>
                <a:effectLst/>
                <a:latin typeface="+mn-lt"/>
                <a:ea typeface="+mn-ea"/>
                <a:cs typeface="+mn-cs"/>
              </a:rPr>
              <a:t> obejmowanych ochroną wydaje się szeroki. Jednak obecnie w Polsce posiadacz innej nieruchomości niż rolna (np. mieszkania w bloku w mieście) może uzyskać znacznie większą liczbę </a:t>
            </a:r>
            <a:r>
              <a:rPr lang="pl-PL" sz="1200" kern="1200" dirty="0" err="1">
                <a:solidFill>
                  <a:schemeClr val="tx1"/>
                </a:solidFill>
                <a:effectLst/>
                <a:latin typeface="+mn-lt"/>
                <a:ea typeface="+mn-ea"/>
                <a:cs typeface="+mn-cs"/>
              </a:rPr>
              <a:t>ryzyk</a:t>
            </a:r>
            <a:r>
              <a:rPr lang="pl-PL" sz="1200" kern="1200" dirty="0">
                <a:solidFill>
                  <a:schemeClr val="tx1"/>
                </a:solidFill>
                <a:effectLst/>
                <a:latin typeface="+mn-lt"/>
                <a:ea typeface="+mn-ea"/>
                <a:cs typeface="+mn-cs"/>
              </a:rPr>
              <a:t> obejmowanych ochroną (np. od przepięć czy szkód wodnokanalizacyjnych). W ofertach zakładów ubezpieczeń pojawiają się specjalne rozwiązania dla rolników, gdzie można uzupełnić ochronę o te dodatkowe ryzyka włączyć na określonym limicie: działanie dymu i sadzy, szkód wodociągowych, skutki uderzenia pojazdu, upadku drzewa, masztu, słupa, anteny lub ich części czy przepięcia.</a:t>
            </a:r>
          </a:p>
          <a:p>
            <a:endParaRPr lang="pl-PL" dirty="0"/>
          </a:p>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3</a:t>
            </a:fld>
            <a:endParaRPr lang="pl-PL"/>
          </a:p>
        </p:txBody>
      </p:sp>
    </p:spTree>
    <p:extLst>
      <p:ext uri="{BB962C8B-B14F-4D97-AF65-F5344CB8AC3E}">
        <p14:creationId xmlns:p14="http://schemas.microsoft.com/office/powerpoint/2010/main" val="890164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12</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kern="1200" dirty="0">
                <a:solidFill>
                  <a:schemeClr val="tx1"/>
                </a:solidFill>
                <a:effectLst/>
                <a:latin typeface="+mn-lt"/>
                <a:ea typeface="+mn-ea"/>
                <a:cs typeface="+mn-cs"/>
              </a:rPr>
              <a:t>Wyłączenia. </a:t>
            </a:r>
            <a:r>
              <a:rPr lang="pl-PL" sz="1200" kern="1200" dirty="0">
                <a:solidFill>
                  <a:schemeClr val="tx1"/>
                </a:solidFill>
                <a:effectLst/>
                <a:latin typeface="+mn-lt"/>
                <a:ea typeface="+mn-ea"/>
                <a:cs typeface="+mn-cs"/>
              </a:rPr>
              <a:t>Liczba i zakres sytuacji, w której brak jest odpowiedzialności towarzystwa w ubezpieczeniach obowiązkowych jest znacznie mniejsza niż w zwykłych ubezpieczeniach od ognia i innych zdarzeń losowych. W ustawie zdefiniowano tylko 4 sytuacje:</a:t>
            </a:r>
          </a:p>
          <a:p>
            <a:pPr lvl="0"/>
            <a:r>
              <a:rPr lang="pl-PL" sz="1200" kern="1200" dirty="0">
                <a:solidFill>
                  <a:schemeClr val="tx1"/>
                </a:solidFill>
                <a:effectLst/>
                <a:latin typeface="+mn-lt"/>
                <a:ea typeface="+mn-ea"/>
                <a:cs typeface="+mn-cs"/>
              </a:rPr>
              <a:t>wyrządzone umyślnie przez ubezpieczającego lub przez osobę, za którą ubezpieczający ponosi odpowiedzialność lub która pozostaje z ubezpieczającym we wspólnym gospodarstwie domowym.</a:t>
            </a:r>
          </a:p>
          <a:p>
            <a:pPr lvl="0"/>
            <a:r>
              <a:rPr lang="pl-PL" sz="1200" kern="1200" dirty="0">
                <a:solidFill>
                  <a:schemeClr val="tx1"/>
                </a:solidFill>
                <a:effectLst/>
                <a:latin typeface="+mn-lt"/>
                <a:ea typeface="+mn-ea"/>
                <a:cs typeface="+mn-cs"/>
              </a:rPr>
              <a:t>wyrządzone wskutek rażącego niedbalstwa przez osoby, o których mowa powyżej,</a:t>
            </a:r>
          </a:p>
          <a:p>
            <a:pPr lvl="0"/>
            <a:r>
              <a:rPr lang="pl-PL" sz="1200" kern="1200" dirty="0">
                <a:solidFill>
                  <a:schemeClr val="tx1"/>
                </a:solidFill>
                <a:effectLst/>
                <a:latin typeface="+mn-lt"/>
                <a:ea typeface="+mn-ea"/>
                <a:cs typeface="+mn-cs"/>
              </a:rPr>
              <a:t>górnicze w rozumieniu przepisów prawa geologicznego i górniczego,</a:t>
            </a:r>
          </a:p>
          <a:p>
            <a:r>
              <a:rPr lang="pl-PL" sz="1200" kern="1200" dirty="0">
                <a:solidFill>
                  <a:schemeClr val="tx1"/>
                </a:solidFill>
                <a:effectLst/>
                <a:latin typeface="+mn-lt"/>
                <a:ea typeface="+mn-ea"/>
                <a:cs typeface="+mn-cs"/>
              </a:rPr>
              <a:t>powstałe wskutek trzęsienia ziemi</a:t>
            </a:r>
            <a:endParaRPr lang="pl-PL" dirty="0"/>
          </a:p>
          <a:p>
            <a:endParaRPr lang="pl-PL" dirty="0"/>
          </a:p>
          <a:p>
            <a:r>
              <a:rPr lang="pl-PL" sz="1200" kern="1200" dirty="0">
                <a:solidFill>
                  <a:schemeClr val="tx1"/>
                </a:solidFill>
                <a:effectLst/>
                <a:latin typeface="+mn-lt"/>
                <a:ea typeface="+mn-ea"/>
                <a:cs typeface="+mn-cs"/>
              </a:rPr>
              <a:t>Umowę ubezpieczenia obowiązkowego budynków zawiera się na okres 12 miesięcy. Należy pamiętać, że umowa raz zawarta jest automatycznie przedłużana na lata następne - chyba że zostanie wypowiedziana przed upływem okresu ubezpieczenia. Mechanizm automatycznego odnawiania pozwala na uniknięcie sytuacji, w której dojdzie do szkody w gospodarstwie rolnym, a rolnik nie będzie posiadał ochrony swojego mienia. Zakład ubezpieczeń może przypominać o odnowieniu ubezpieczenia, ale decyzja zawsze jest po stronie rolnika. Dlatego wprowadzenie automatyzmu w ustawie daje pełną ochronę takich sytuacji.</a:t>
            </a:r>
            <a:endParaRPr lang="pl-PL" dirty="0"/>
          </a:p>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4</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5</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Przykład wypełniony</a:t>
            </a:r>
          </a:p>
          <a:p>
            <a:r>
              <a:rPr lang="pl-PL" sz="1200" b="1" i="0" u="none" strike="noStrike" kern="1200" dirty="0">
                <a:solidFill>
                  <a:schemeClr val="tx1"/>
                </a:solidFill>
                <a:effectLst/>
                <a:latin typeface="+mn-lt"/>
                <a:ea typeface="+mn-ea"/>
                <a:cs typeface="+mn-cs"/>
              </a:rPr>
              <a:t>Suma ubezpieczenia</a:t>
            </a:r>
            <a:r>
              <a:rPr lang="pl-PL" dirty="0"/>
              <a:t> </a:t>
            </a:r>
          </a:p>
          <a:p>
            <a:r>
              <a:rPr lang="pl-PL" sz="1200" b="0" i="0" u="none" strike="noStrike" kern="1200" dirty="0">
                <a:solidFill>
                  <a:schemeClr val="tx1"/>
                </a:solidFill>
                <a:effectLst/>
                <a:latin typeface="+mn-lt"/>
                <a:ea typeface="+mn-ea"/>
                <a:cs typeface="+mn-cs"/>
              </a:rPr>
              <a:t>Chlewnia</a:t>
            </a:r>
            <a:r>
              <a:rPr lang="pl-PL" dirty="0"/>
              <a:t> </a:t>
            </a:r>
            <a:r>
              <a:rPr lang="pl-PL" sz="1200" b="0" i="0" u="none" strike="noStrike" kern="1200" dirty="0">
                <a:solidFill>
                  <a:schemeClr val="tx1"/>
                </a:solidFill>
                <a:effectLst/>
                <a:latin typeface="+mn-lt"/>
                <a:ea typeface="+mn-ea"/>
                <a:cs typeface="+mn-cs"/>
              </a:rPr>
              <a:t>185 892,96 zł</a:t>
            </a:r>
            <a:r>
              <a:rPr lang="pl-PL" dirty="0"/>
              <a:t> </a:t>
            </a:r>
          </a:p>
          <a:p>
            <a:r>
              <a:rPr lang="pl-PL" sz="1200" b="0" i="0" u="none" strike="noStrike" kern="1200" dirty="0">
                <a:solidFill>
                  <a:schemeClr val="tx1"/>
                </a:solidFill>
                <a:effectLst/>
                <a:latin typeface="+mn-lt"/>
                <a:ea typeface="+mn-ea"/>
                <a:cs typeface="+mn-cs"/>
              </a:rPr>
              <a:t>Chlewnia</a:t>
            </a:r>
            <a:r>
              <a:rPr lang="pl-PL" dirty="0"/>
              <a:t> </a:t>
            </a:r>
            <a:r>
              <a:rPr lang="pl-PL" sz="1200" b="0" i="0" u="none" strike="noStrike" kern="1200" dirty="0">
                <a:solidFill>
                  <a:schemeClr val="tx1"/>
                </a:solidFill>
                <a:effectLst/>
                <a:latin typeface="+mn-lt"/>
                <a:ea typeface="+mn-ea"/>
                <a:cs typeface="+mn-cs"/>
              </a:rPr>
              <a:t>21 494,97 zł</a:t>
            </a:r>
            <a:r>
              <a:rPr lang="pl-PL" dirty="0"/>
              <a:t> </a:t>
            </a:r>
          </a:p>
          <a:p>
            <a:r>
              <a:rPr lang="pl-PL" sz="1200" b="0" i="0" u="none" strike="noStrike" kern="1200" dirty="0">
                <a:solidFill>
                  <a:schemeClr val="tx1"/>
                </a:solidFill>
                <a:effectLst/>
                <a:latin typeface="+mn-lt"/>
                <a:ea typeface="+mn-ea"/>
                <a:cs typeface="+mn-cs"/>
              </a:rPr>
              <a:t>Garaż 24 524,50 zł</a:t>
            </a:r>
            <a:r>
              <a:rPr lang="pl-PL" dirty="0"/>
              <a:t> </a:t>
            </a:r>
          </a:p>
          <a:p>
            <a:r>
              <a:rPr lang="pl-PL" sz="1200" b="0" i="0" u="none" strike="noStrike" kern="1200" dirty="0">
                <a:solidFill>
                  <a:schemeClr val="tx1"/>
                </a:solidFill>
                <a:effectLst/>
                <a:latin typeface="+mn-lt"/>
                <a:ea typeface="+mn-ea"/>
                <a:cs typeface="+mn-cs"/>
              </a:rPr>
              <a:t>Dom jednorodzinny</a:t>
            </a:r>
            <a:r>
              <a:rPr lang="pl-PL" dirty="0"/>
              <a:t>  </a:t>
            </a:r>
            <a:r>
              <a:rPr lang="pl-PL" sz="1200" b="0" i="0" u="none" strike="noStrike" kern="1200" dirty="0">
                <a:solidFill>
                  <a:schemeClr val="tx1"/>
                </a:solidFill>
                <a:effectLst/>
                <a:latin typeface="+mn-lt"/>
                <a:ea typeface="+mn-ea"/>
                <a:cs typeface="+mn-cs"/>
              </a:rPr>
              <a:t>225 583,20 zł</a:t>
            </a:r>
            <a:r>
              <a:rPr lang="pl-PL" dirty="0"/>
              <a:t> </a:t>
            </a:r>
          </a:p>
          <a:p>
            <a:r>
              <a:rPr lang="pl-PL" dirty="0"/>
              <a:t>W pierwszych trzech przypadkach: wartość rzeczywista</a:t>
            </a:r>
          </a:p>
          <a:p>
            <a:r>
              <a:rPr lang="pl-PL" dirty="0"/>
              <a:t>Ostatnia pozycja: wartość odtworzeniowa</a:t>
            </a:r>
          </a:p>
          <a:p>
            <a:endParaRPr lang="pl-PL" dirty="0"/>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6</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Przykład wypełniony</a:t>
            </a:r>
          </a:p>
          <a:p>
            <a:r>
              <a:rPr lang="pl-PL" sz="1200" b="1" i="0" u="none" strike="noStrike" kern="1200" dirty="0">
                <a:solidFill>
                  <a:schemeClr val="tx1"/>
                </a:solidFill>
                <a:effectLst/>
                <a:latin typeface="+mn-lt"/>
                <a:ea typeface="+mn-ea"/>
                <a:cs typeface="+mn-cs"/>
              </a:rPr>
              <a:t>Suma ubezpieczenia</a:t>
            </a:r>
            <a:r>
              <a:rPr lang="pl-PL" dirty="0"/>
              <a:t> </a:t>
            </a:r>
          </a:p>
          <a:p>
            <a:r>
              <a:rPr lang="pl-PL" sz="1200" b="0" i="0" u="none" strike="noStrike" kern="1200" dirty="0">
                <a:solidFill>
                  <a:schemeClr val="tx1"/>
                </a:solidFill>
                <a:effectLst/>
                <a:latin typeface="+mn-lt"/>
                <a:ea typeface="+mn-ea"/>
                <a:cs typeface="+mn-cs"/>
              </a:rPr>
              <a:t>Chlewnia</a:t>
            </a:r>
            <a:r>
              <a:rPr lang="pl-PL" dirty="0"/>
              <a:t> </a:t>
            </a:r>
            <a:r>
              <a:rPr lang="pl-PL" sz="1200" b="0" i="0" u="none" strike="noStrike" kern="1200" dirty="0">
                <a:solidFill>
                  <a:schemeClr val="tx1"/>
                </a:solidFill>
                <a:effectLst/>
                <a:latin typeface="+mn-lt"/>
                <a:ea typeface="+mn-ea"/>
                <a:cs typeface="+mn-cs"/>
              </a:rPr>
              <a:t>185 892,96 zł</a:t>
            </a:r>
            <a:r>
              <a:rPr lang="pl-PL" dirty="0"/>
              <a:t> </a:t>
            </a:r>
          </a:p>
          <a:p>
            <a:r>
              <a:rPr lang="pl-PL" sz="1200" b="0" i="0" u="none" strike="noStrike" kern="1200" dirty="0">
                <a:solidFill>
                  <a:schemeClr val="tx1"/>
                </a:solidFill>
                <a:effectLst/>
                <a:latin typeface="+mn-lt"/>
                <a:ea typeface="+mn-ea"/>
                <a:cs typeface="+mn-cs"/>
              </a:rPr>
              <a:t>Chlewnia</a:t>
            </a:r>
            <a:r>
              <a:rPr lang="pl-PL" dirty="0"/>
              <a:t> </a:t>
            </a:r>
            <a:r>
              <a:rPr lang="pl-PL" sz="1200" b="0" i="0" u="none" strike="noStrike" kern="1200" dirty="0">
                <a:solidFill>
                  <a:schemeClr val="tx1"/>
                </a:solidFill>
                <a:effectLst/>
                <a:latin typeface="+mn-lt"/>
                <a:ea typeface="+mn-ea"/>
                <a:cs typeface="+mn-cs"/>
              </a:rPr>
              <a:t>21 494,97 zł</a:t>
            </a:r>
            <a:r>
              <a:rPr lang="pl-PL" dirty="0"/>
              <a:t> </a:t>
            </a:r>
          </a:p>
          <a:p>
            <a:r>
              <a:rPr lang="pl-PL" sz="1200" b="0" i="0" u="none" strike="noStrike" kern="1200" dirty="0">
                <a:solidFill>
                  <a:schemeClr val="tx1"/>
                </a:solidFill>
                <a:effectLst/>
                <a:latin typeface="+mn-lt"/>
                <a:ea typeface="+mn-ea"/>
                <a:cs typeface="+mn-cs"/>
              </a:rPr>
              <a:t>Garaż 24 524,50 zł</a:t>
            </a:r>
            <a:r>
              <a:rPr lang="pl-PL" dirty="0"/>
              <a:t> </a:t>
            </a:r>
          </a:p>
          <a:p>
            <a:r>
              <a:rPr lang="pl-PL" sz="1200" b="0" i="0" u="none" strike="noStrike" kern="1200" dirty="0">
                <a:solidFill>
                  <a:schemeClr val="tx1"/>
                </a:solidFill>
                <a:effectLst/>
                <a:latin typeface="+mn-lt"/>
                <a:ea typeface="+mn-ea"/>
                <a:cs typeface="+mn-cs"/>
              </a:rPr>
              <a:t>Dom jednorodzinny</a:t>
            </a:r>
            <a:r>
              <a:rPr lang="pl-PL" dirty="0"/>
              <a:t>  </a:t>
            </a:r>
            <a:r>
              <a:rPr lang="pl-PL" sz="1200" b="0" i="0" u="none" strike="noStrike" kern="1200" dirty="0">
                <a:solidFill>
                  <a:schemeClr val="tx1"/>
                </a:solidFill>
                <a:effectLst/>
                <a:latin typeface="+mn-lt"/>
                <a:ea typeface="+mn-ea"/>
                <a:cs typeface="+mn-cs"/>
              </a:rPr>
              <a:t>225 583,20 zł</a:t>
            </a:r>
            <a:r>
              <a:rPr lang="pl-PL" dirty="0"/>
              <a:t> </a:t>
            </a:r>
          </a:p>
          <a:p>
            <a:r>
              <a:rPr lang="pl-PL" dirty="0"/>
              <a:t>W pierwszych trzech przypadkach: wartość rzeczywista</a:t>
            </a:r>
          </a:p>
          <a:p>
            <a:r>
              <a:rPr lang="pl-PL" dirty="0"/>
              <a:t>Ostatnia pozycja: wartość odtworzeniowa</a:t>
            </a:r>
          </a:p>
          <a:p>
            <a:endParaRPr lang="pl-PL" dirty="0"/>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7</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8</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9</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10</a:t>
            </a:fld>
            <a:endParaRPr lang="pl-PL"/>
          </a:p>
        </p:txBody>
      </p:sp>
    </p:spTree>
    <p:extLst>
      <p:ext uri="{BB962C8B-B14F-4D97-AF65-F5344CB8AC3E}">
        <p14:creationId xmlns:p14="http://schemas.microsoft.com/office/powerpoint/2010/main" val="754616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6FD8F51-4094-4D93-B22C-BC3095FF1E96}" type="slidenum">
              <a:rPr lang="pl-PL" smtClean="0"/>
              <a:pPr/>
              <a:t>11</a:t>
            </a:fld>
            <a:endParaRPr lang="pl-PL"/>
          </a:p>
        </p:txBody>
      </p:sp>
    </p:spTree>
    <p:extLst>
      <p:ext uri="{BB962C8B-B14F-4D97-AF65-F5344CB8AC3E}">
        <p14:creationId xmlns:p14="http://schemas.microsoft.com/office/powerpoint/2010/main" val="75461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982256"/>
            <a:ext cx="5543474" cy="1102519"/>
          </a:xfrm>
        </p:spPr>
        <p:txBody>
          <a:bodyPr>
            <a:normAutofit/>
          </a:bodyPr>
          <a:lstStyle>
            <a:lvl1pPr algn="l">
              <a:defRPr sz="3200"/>
            </a:lvl1pPr>
          </a:lstStyle>
          <a:p>
            <a:r>
              <a:rPr lang="pl-PL" dirty="0"/>
              <a:t>Kliknij, aby edytować styl</a:t>
            </a:r>
          </a:p>
        </p:txBody>
      </p:sp>
      <p:sp>
        <p:nvSpPr>
          <p:cNvPr id="3" name="Podtytuł 2"/>
          <p:cNvSpPr>
            <a:spLocks noGrp="1"/>
          </p:cNvSpPr>
          <p:nvPr>
            <p:ph type="subTitle" idx="1"/>
          </p:nvPr>
        </p:nvSpPr>
        <p:spPr>
          <a:xfrm>
            <a:off x="539750" y="3579861"/>
            <a:ext cx="4680520" cy="1063051"/>
          </a:xfrm>
        </p:spPr>
        <p:txBody>
          <a:bodyPr>
            <a:normAutofit/>
          </a:bodyPr>
          <a:lstStyle>
            <a:lvl1pPr marL="0" indent="0" algn="l">
              <a:buNone/>
              <a:defRPr sz="24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edytować styl wzorca podtytułu</a:t>
            </a:r>
          </a:p>
        </p:txBody>
      </p:sp>
      <p:sp>
        <p:nvSpPr>
          <p:cNvPr id="4" name="Symbol zastępczy daty 3"/>
          <p:cNvSpPr>
            <a:spLocks noGrp="1"/>
          </p:cNvSpPr>
          <p:nvPr>
            <p:ph type="dt" sz="half" idx="10"/>
          </p:nvPr>
        </p:nvSpPr>
        <p:spPr/>
        <p:txBody>
          <a:bodyPr/>
          <a:lstStyle/>
          <a:p>
            <a:fld id="{18F8713C-7148-4022-893B-9FC151FFA45C}"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9" name="Łuk blokowy 8"/>
          <p:cNvSpPr/>
          <p:nvPr userDrawn="1"/>
        </p:nvSpPr>
        <p:spPr>
          <a:xfrm rot="900000">
            <a:off x="-435410" y="-1128144"/>
            <a:ext cx="2780250" cy="2789375"/>
          </a:xfrm>
          <a:prstGeom prst="blockArc">
            <a:avLst>
              <a:gd name="adj1" fmla="val 17045512"/>
              <a:gd name="adj2" fmla="val 175886"/>
              <a:gd name="adj3" fmla="val 0"/>
            </a:avLst>
          </a:prstGeom>
          <a:solidFill>
            <a:srgbClr val="86153A"/>
          </a:solidFill>
          <a:ln w="1905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Łuk blokowy 13"/>
          <p:cNvSpPr/>
          <p:nvPr userDrawn="1"/>
        </p:nvSpPr>
        <p:spPr>
          <a:xfrm rot="8100000">
            <a:off x="-438256" y="-1137478"/>
            <a:ext cx="2780250" cy="2789375"/>
          </a:xfrm>
          <a:prstGeom prst="blockArc">
            <a:avLst>
              <a:gd name="adj1" fmla="val 16348246"/>
              <a:gd name="adj2" fmla="val 175886"/>
              <a:gd name="adj3" fmla="val 0"/>
            </a:avLst>
          </a:prstGeom>
          <a:solidFill>
            <a:srgbClr val="86153A"/>
          </a:solidFill>
          <a:ln w="1905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2" name="Elipsa 21"/>
          <p:cNvSpPr/>
          <p:nvPr userDrawn="1"/>
        </p:nvSpPr>
        <p:spPr>
          <a:xfrm>
            <a:off x="-305425" y="-993597"/>
            <a:ext cx="2520280" cy="25202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6" name="Obraz 15" descr="Obraz zawierający trawa, zewnętrzne, ciężarówka, samochód&#10;&#10;Opis wygenerowany automatycznie">
            <a:extLst>
              <a:ext uri="{FF2B5EF4-FFF2-40B4-BE49-F238E27FC236}">
                <a16:creationId xmlns:a16="http://schemas.microsoft.com/office/drawing/2014/main" xmlns="" id="{ADCC709A-CBC4-41C9-9CAE-3AC769C2D3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51408" y="1173568"/>
            <a:ext cx="3892592" cy="3974343"/>
          </a:xfrm>
          <a:prstGeom prst="rect">
            <a:avLst/>
          </a:prstGeom>
        </p:spPr>
      </p:pic>
    </p:spTree>
    <p:extLst>
      <p:ext uri="{BB962C8B-B14F-4D97-AF65-F5344CB8AC3E}">
        <p14:creationId xmlns:p14="http://schemas.microsoft.com/office/powerpoint/2010/main" val="65654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6E37D36-E2FE-45EE-A01E-76191827093C}" type="datetime1">
              <a:rPr lang="pl-PL" smtClean="0"/>
              <a:pPr/>
              <a:t>19.12.2019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252668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379491F-406E-4AA6-ABEE-ED6D93F6732F}" type="datetime1">
              <a:rPr lang="pl-PL" smtClean="0"/>
              <a:pPr/>
              <a:t>19.12.2019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1099167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04787"/>
            <a:ext cx="3008313" cy="871538"/>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A4B56099-C586-4351-AC4A-72C293D41783}" type="datetime1">
              <a:rPr lang="pl-PL" smtClean="0"/>
              <a:pPr/>
              <a:t>19.12.2019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1956692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0"/>
            <a:ext cx="5486400" cy="425054"/>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04774BE-1A52-4F35-AF83-FDE7F1785E93}" type="datetime1">
              <a:rPr lang="pl-PL" smtClean="0"/>
              <a:pPr/>
              <a:t>19.12.2019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4269546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676CC8B-C7E0-447C-8B35-5AB0E9E9F051}"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2611503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54781"/>
            <a:ext cx="2057400" cy="329088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154781"/>
            <a:ext cx="6019800" cy="329088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3D0142C-80A5-4BFD-9991-AA86016E72E5}"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321646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1">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074" y="1195646"/>
            <a:ext cx="8209389" cy="669002"/>
          </a:xfrm>
          <a:prstGeom prst="rect">
            <a:avLst/>
          </a:prstGeom>
        </p:spPr>
        <p:txBody>
          <a:bodyPr rIns="0">
            <a:noAutofit/>
          </a:bodyPr>
          <a:lstStyle>
            <a:lvl1pPr marL="180975" indent="-180975" algn="r">
              <a:spcBef>
                <a:spcPts val="300"/>
              </a:spcBef>
              <a:buFont typeface="Arial" panose="020B0604020202020204" pitchFamily="34" charset="0"/>
              <a:buChar char="•"/>
              <a:defRPr sz="1500" b="0"/>
            </a:lvl1pPr>
            <a:lvl2pPr marL="182563" indent="-182563" algn="r">
              <a:spcBef>
                <a:spcPts val="300"/>
              </a:spcBef>
              <a:buFont typeface="Arial" panose="020B0604020202020204" pitchFamily="34" charset="0"/>
              <a:buChar char="•"/>
              <a:defRPr sz="1500" b="0"/>
            </a:lvl2pPr>
            <a:lvl3pPr marL="357188" indent="-174625">
              <a:spcBef>
                <a:spcPts val="300"/>
              </a:spcBef>
              <a:buFont typeface="Arial" panose="020B0604020202020204" pitchFamily="34" charset="0"/>
              <a:buChar char="•"/>
              <a:defRPr sz="1400" b="0"/>
            </a:lvl3pPr>
            <a:lvl4pPr marL="541338" indent="-184150">
              <a:spcBef>
                <a:spcPts val="300"/>
              </a:spcBef>
              <a:buFont typeface="Arial" panose="020B0604020202020204" pitchFamily="34" charset="0"/>
              <a:buChar char="•"/>
              <a:defRPr sz="1400" b="0"/>
            </a:lvl4pPr>
            <a:lvl5pPr marL="715963" indent="-174625">
              <a:spcBef>
                <a:spcPts val="300"/>
              </a:spcBef>
              <a:buFont typeface="Arial" panose="020B0604020202020204" pitchFamily="34" charset="0"/>
              <a:buChar char="•"/>
              <a:defRPr sz="1400" b="0"/>
            </a:lvl5pPr>
          </a:lstStyle>
          <a:p>
            <a:pPr lvl="0"/>
            <a:r>
              <a:rPr lang="pl-PL" dirty="0"/>
              <a:t>Kliknij, aby edytować style wzorca tekstu</a:t>
            </a:r>
          </a:p>
          <a:p>
            <a:pPr lvl="1"/>
            <a:r>
              <a:rPr lang="pl-PL" dirty="0"/>
              <a:t>Drugi poziom</a:t>
            </a:r>
          </a:p>
        </p:txBody>
      </p:sp>
      <p:sp>
        <p:nvSpPr>
          <p:cNvPr id="4" name="Symbol zastępczy daty 3"/>
          <p:cNvSpPr>
            <a:spLocks noGrp="1"/>
          </p:cNvSpPr>
          <p:nvPr>
            <p:ph type="dt" sz="half" idx="10"/>
          </p:nvPr>
        </p:nvSpPr>
        <p:spPr/>
        <p:txBody>
          <a:bodyPr/>
          <a:lstStyle/>
          <a:p>
            <a:fld id="{1F7D0022-A277-4FD7-89DD-63CF0C19ED5D}"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6553200" y="4767263"/>
            <a:ext cx="1259160" cy="273844"/>
          </a:xfrm>
        </p:spPr>
        <p:txBody>
          <a:bodyPr/>
          <a:lstStyle/>
          <a:p>
            <a:fld id="{CF567F1F-167A-4A9C-A046-3C347B49A1AC}" type="slidenum">
              <a:rPr lang="pl-PL" smtClean="0"/>
              <a:pPr/>
              <a:t>‹#›</a:t>
            </a:fld>
            <a:endParaRPr lang="pl-PL"/>
          </a:p>
        </p:txBody>
      </p:sp>
      <p:sp>
        <p:nvSpPr>
          <p:cNvPr id="8" name="Symbol zastępczy zawartości 2"/>
          <p:cNvSpPr>
            <a:spLocks noGrp="1"/>
          </p:cNvSpPr>
          <p:nvPr>
            <p:ph idx="13"/>
          </p:nvPr>
        </p:nvSpPr>
        <p:spPr>
          <a:xfrm>
            <a:off x="539750" y="1978856"/>
            <a:ext cx="2160042" cy="2736304"/>
          </a:xfrm>
          <a:prstGeom prst="roundRect">
            <a:avLst>
              <a:gd name="adj" fmla="val 4298"/>
            </a:avLst>
          </a:prstGeom>
          <a:solidFill>
            <a:srgbClr val="D2D3D5"/>
          </a:solidFill>
          <a:effectLst/>
        </p:spPr>
        <p:txBody>
          <a:bodyPr>
            <a:noAutofit/>
          </a:bodyPr>
          <a:lstStyle>
            <a:lvl1pPr marL="88900" indent="-88900">
              <a:spcBef>
                <a:spcPts val="300"/>
              </a:spcBef>
              <a:buClr>
                <a:srgbClr val="86153A"/>
              </a:buClr>
              <a:buFont typeface="Arial" panose="020B0604020202020204" pitchFamily="34" charset="0"/>
              <a:buChar char="•"/>
              <a:defRPr sz="1200" b="0"/>
            </a:lvl1pPr>
            <a:lvl2pPr marL="182563" indent="-95250">
              <a:spcBef>
                <a:spcPts val="300"/>
              </a:spcBef>
              <a:buClr>
                <a:srgbClr val="86153A"/>
              </a:buClr>
              <a:buFont typeface="Arial" panose="020B0604020202020204" pitchFamily="34" charset="0"/>
              <a:buChar char="•"/>
              <a:defRPr sz="1200" b="0"/>
            </a:lvl2pPr>
            <a:lvl3pPr marL="269875" indent="-87313">
              <a:spcBef>
                <a:spcPts val="300"/>
              </a:spcBef>
              <a:buClr>
                <a:srgbClr val="86153A"/>
              </a:buClr>
              <a:buFont typeface="Arial" panose="020B0604020202020204" pitchFamily="34" charset="0"/>
              <a:buChar char="•"/>
              <a:defRPr sz="1200" b="0"/>
            </a:lvl3pPr>
            <a:lvl4pPr marL="358775" indent="-88900">
              <a:spcBef>
                <a:spcPts val="300"/>
              </a:spcBef>
              <a:buClr>
                <a:srgbClr val="86153A"/>
              </a:buClr>
              <a:buFont typeface="Arial" panose="020B0604020202020204" pitchFamily="34" charset="0"/>
              <a:buChar char="•"/>
              <a:defRPr sz="1200" b="0"/>
            </a:lvl4pPr>
            <a:lvl5pPr marL="446088" indent="-87313">
              <a:spcBef>
                <a:spcPts val="300"/>
              </a:spcBef>
              <a:buClr>
                <a:srgbClr val="86153A"/>
              </a:buClr>
              <a:buFont typeface="Arial" panose="020B0604020202020204" pitchFamily="34" charset="0"/>
              <a:buChar char="•"/>
              <a:defRPr sz="1200" b="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2"/>
          <p:cNvSpPr>
            <a:spLocks noGrp="1"/>
          </p:cNvSpPr>
          <p:nvPr>
            <p:ph idx="14"/>
          </p:nvPr>
        </p:nvSpPr>
        <p:spPr>
          <a:xfrm>
            <a:off x="2843808" y="1978856"/>
            <a:ext cx="5904656" cy="1024942"/>
          </a:xfrm>
          <a:prstGeom prst="roundRect">
            <a:avLst>
              <a:gd name="adj" fmla="val 9118"/>
            </a:avLst>
          </a:prstGeom>
          <a:solidFill>
            <a:srgbClr val="A8A9AD"/>
          </a:solidFill>
          <a:effectLst/>
        </p:spPr>
        <p:txBody>
          <a:bodyPr>
            <a:noAutofit/>
          </a:bodyPr>
          <a:lstStyle>
            <a:lvl1pPr marL="88900" indent="-88900">
              <a:spcBef>
                <a:spcPts val="300"/>
              </a:spcBef>
              <a:buClr>
                <a:srgbClr val="86153A"/>
              </a:buClr>
              <a:buFont typeface="Arial" panose="020B0604020202020204" pitchFamily="34" charset="0"/>
              <a:buChar char="•"/>
              <a:defRPr sz="1200" b="0"/>
            </a:lvl1pPr>
            <a:lvl2pPr marL="182563" indent="-95250">
              <a:spcBef>
                <a:spcPts val="300"/>
              </a:spcBef>
              <a:buClr>
                <a:srgbClr val="86153A"/>
              </a:buClr>
              <a:buFont typeface="Arial" panose="020B0604020202020204" pitchFamily="34" charset="0"/>
              <a:buChar char="•"/>
              <a:defRPr sz="1200" b="0"/>
            </a:lvl2pPr>
            <a:lvl3pPr marL="269875" indent="-87313">
              <a:spcBef>
                <a:spcPts val="300"/>
              </a:spcBef>
              <a:buClr>
                <a:srgbClr val="86153A"/>
              </a:buClr>
              <a:buFont typeface="Arial" panose="020B0604020202020204" pitchFamily="34" charset="0"/>
              <a:buChar char="•"/>
              <a:defRPr sz="1200" b="0"/>
            </a:lvl3pPr>
            <a:lvl4pPr marL="358775" indent="-88900">
              <a:spcBef>
                <a:spcPts val="300"/>
              </a:spcBef>
              <a:buClr>
                <a:srgbClr val="86153A"/>
              </a:buClr>
              <a:buFont typeface="Arial" panose="020B0604020202020204" pitchFamily="34" charset="0"/>
              <a:buChar char="•"/>
              <a:defRPr sz="1200" b="0"/>
            </a:lvl4pPr>
            <a:lvl5pPr marL="446088" indent="-87313">
              <a:spcBef>
                <a:spcPts val="300"/>
              </a:spcBef>
              <a:buClr>
                <a:srgbClr val="86153A"/>
              </a:buClr>
              <a:buFont typeface="Arial" panose="020B0604020202020204" pitchFamily="34" charset="0"/>
              <a:buChar char="•"/>
              <a:defRPr sz="1200" b="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Symbol zastępczy zawartości 2"/>
          <p:cNvSpPr>
            <a:spLocks noGrp="1"/>
          </p:cNvSpPr>
          <p:nvPr>
            <p:ph idx="15"/>
          </p:nvPr>
        </p:nvSpPr>
        <p:spPr>
          <a:xfrm>
            <a:off x="2843807" y="3147814"/>
            <a:ext cx="4968553" cy="1584176"/>
          </a:xfrm>
          <a:prstGeom prst="roundRect">
            <a:avLst>
              <a:gd name="adj" fmla="val 6639"/>
            </a:avLst>
          </a:prstGeom>
          <a:solidFill>
            <a:srgbClr val="B41C4F"/>
          </a:solidFill>
          <a:effectLst/>
        </p:spPr>
        <p:txBody>
          <a:bodyPr>
            <a:noAutofit/>
          </a:bodyPr>
          <a:lstStyle>
            <a:lvl1pPr marL="88900" indent="-88900">
              <a:spcBef>
                <a:spcPts val="300"/>
              </a:spcBef>
              <a:buClr>
                <a:schemeClr val="bg1"/>
              </a:buClr>
              <a:buFont typeface="Arial" panose="020B0604020202020204" pitchFamily="34" charset="0"/>
              <a:buChar char="•"/>
              <a:defRPr sz="1200" b="0">
                <a:solidFill>
                  <a:schemeClr val="bg1"/>
                </a:solidFill>
              </a:defRPr>
            </a:lvl1pPr>
            <a:lvl2pPr marL="182563" indent="-95250">
              <a:spcBef>
                <a:spcPts val="300"/>
              </a:spcBef>
              <a:buClr>
                <a:schemeClr val="bg1"/>
              </a:buClr>
              <a:buFont typeface="Arial" panose="020B0604020202020204" pitchFamily="34" charset="0"/>
              <a:buChar char="•"/>
              <a:defRPr sz="1200" b="0">
                <a:solidFill>
                  <a:schemeClr val="bg1"/>
                </a:solidFill>
              </a:defRPr>
            </a:lvl2pPr>
            <a:lvl3pPr marL="269875" indent="-87313">
              <a:spcBef>
                <a:spcPts val="300"/>
              </a:spcBef>
              <a:buClr>
                <a:schemeClr val="bg1"/>
              </a:buClr>
              <a:buFont typeface="Arial" panose="020B0604020202020204" pitchFamily="34" charset="0"/>
              <a:buChar char="•"/>
              <a:defRPr sz="1200" b="0">
                <a:solidFill>
                  <a:schemeClr val="bg1"/>
                </a:solidFill>
              </a:defRPr>
            </a:lvl3pPr>
            <a:lvl4pPr marL="358775" indent="-88900">
              <a:spcBef>
                <a:spcPts val="300"/>
              </a:spcBef>
              <a:buClr>
                <a:schemeClr val="bg1"/>
              </a:buClr>
              <a:buFont typeface="Arial" panose="020B0604020202020204" pitchFamily="34" charset="0"/>
              <a:buChar char="•"/>
              <a:defRPr sz="1200" b="0">
                <a:solidFill>
                  <a:schemeClr val="bg1"/>
                </a:solidFill>
              </a:defRPr>
            </a:lvl4pPr>
            <a:lvl5pPr marL="446088" indent="-87313">
              <a:spcBef>
                <a:spcPts val="300"/>
              </a:spcBef>
              <a:buClr>
                <a:schemeClr val="bg1"/>
              </a:buClr>
              <a:buFont typeface="Arial" panose="020B0604020202020204" pitchFamily="34" charset="0"/>
              <a:buChar char="•"/>
              <a:defRPr sz="1200" b="0">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zawartości 2"/>
          <p:cNvSpPr>
            <a:spLocks noGrp="1" noChangeAspect="1"/>
          </p:cNvSpPr>
          <p:nvPr>
            <p:ph idx="16"/>
          </p:nvPr>
        </p:nvSpPr>
        <p:spPr>
          <a:xfrm>
            <a:off x="7524328" y="2787774"/>
            <a:ext cx="1224288" cy="1224152"/>
          </a:xfrm>
          <a:prstGeom prst="ellipse">
            <a:avLst/>
          </a:prstGeom>
          <a:solidFill>
            <a:schemeClr val="bg1"/>
          </a:solidFill>
          <a:effectLst/>
        </p:spPr>
        <p:txBody>
          <a:bodyPr lIns="0" tIns="0" rIns="0" bIns="0" anchor="ctr">
            <a:noAutofit/>
          </a:bodyPr>
          <a:lstStyle>
            <a:lvl1pPr marL="0" indent="0" algn="ctr">
              <a:spcBef>
                <a:spcPts val="300"/>
              </a:spcBef>
              <a:buClr>
                <a:schemeClr val="bg1"/>
              </a:buClr>
              <a:buFont typeface="Arial" panose="020B0604020202020204" pitchFamily="34" charset="0"/>
              <a:buNone/>
              <a:defRPr sz="2800" b="1" baseline="0">
                <a:solidFill>
                  <a:srgbClr val="86153A"/>
                </a:solidFill>
              </a:defRPr>
            </a:lvl1pPr>
            <a:lvl2pPr marL="87313" indent="0">
              <a:spcBef>
                <a:spcPts val="300"/>
              </a:spcBef>
              <a:buClr>
                <a:schemeClr val="bg1"/>
              </a:buClr>
              <a:buFont typeface="Arial" panose="020B0604020202020204" pitchFamily="34" charset="0"/>
              <a:buNone/>
              <a:defRPr sz="1200" b="0">
                <a:solidFill>
                  <a:srgbClr val="86153A"/>
                </a:solidFill>
              </a:defRPr>
            </a:lvl2pPr>
            <a:lvl3pPr marL="182562" indent="0">
              <a:spcBef>
                <a:spcPts val="300"/>
              </a:spcBef>
              <a:buClr>
                <a:schemeClr val="bg1"/>
              </a:buClr>
              <a:buFont typeface="Arial" panose="020B0604020202020204" pitchFamily="34" charset="0"/>
              <a:buNone/>
              <a:defRPr sz="1200" b="0">
                <a:solidFill>
                  <a:srgbClr val="86153A"/>
                </a:solidFill>
              </a:defRPr>
            </a:lvl3pPr>
            <a:lvl4pPr marL="269875" indent="0">
              <a:spcBef>
                <a:spcPts val="300"/>
              </a:spcBef>
              <a:buClr>
                <a:schemeClr val="bg1"/>
              </a:buClr>
              <a:buFont typeface="Arial" panose="020B0604020202020204" pitchFamily="34" charset="0"/>
              <a:buNone/>
              <a:defRPr sz="1200" b="0">
                <a:solidFill>
                  <a:srgbClr val="86153A"/>
                </a:solidFill>
              </a:defRPr>
            </a:lvl4pPr>
            <a:lvl5pPr marL="358775" indent="0">
              <a:spcBef>
                <a:spcPts val="300"/>
              </a:spcBef>
              <a:buClr>
                <a:schemeClr val="bg1"/>
              </a:buClr>
              <a:buFont typeface="Arial" panose="020B0604020202020204" pitchFamily="34" charset="0"/>
              <a:buNone/>
              <a:defRPr sz="1200" b="0">
                <a:solidFill>
                  <a:srgbClr val="86153A"/>
                </a:solidFill>
              </a:defRPr>
            </a:lvl5pPr>
          </a:lstStyle>
          <a:p>
            <a:pPr lvl="0"/>
            <a:endParaRPr lang="pl-PL" dirty="0"/>
          </a:p>
        </p:txBody>
      </p:sp>
      <p:grpSp>
        <p:nvGrpSpPr>
          <p:cNvPr id="21" name="Grupa 20"/>
          <p:cNvGrpSpPr/>
          <p:nvPr userDrawn="1"/>
        </p:nvGrpSpPr>
        <p:grpSpPr>
          <a:xfrm rot="21438957">
            <a:off x="-468560" y="-856039"/>
            <a:ext cx="2237336" cy="2249887"/>
            <a:chOff x="-468560" y="-856039"/>
            <a:chExt cx="2237336" cy="2249887"/>
          </a:xfrm>
        </p:grpSpPr>
        <p:sp>
          <p:nvSpPr>
            <p:cNvPr id="18" name="Łuk blokowy 17"/>
            <p:cNvSpPr/>
            <p:nvPr userDrawn="1"/>
          </p:nvSpPr>
          <p:spPr>
            <a:xfrm rot="900000">
              <a:off x="-466272" y="-848535"/>
              <a:ext cx="2235048" cy="2242383"/>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9" name="Łuk blokowy 18"/>
            <p:cNvSpPr/>
            <p:nvPr userDrawn="1"/>
          </p:nvSpPr>
          <p:spPr>
            <a:xfrm rot="8100000">
              <a:off x="-468560" y="-856039"/>
              <a:ext cx="2235048" cy="2242383"/>
            </a:xfrm>
            <a:prstGeom prst="blockArc">
              <a:avLst>
                <a:gd name="adj1" fmla="val 15578709"/>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22" name="Prostokąt 21"/>
          <p:cNvSpPr/>
          <p:nvPr userDrawn="1"/>
        </p:nvSpPr>
        <p:spPr>
          <a:xfrm>
            <a:off x="25626" y="508967"/>
            <a:ext cx="9092748" cy="162000"/>
          </a:xfrm>
          <a:prstGeom prst="rect">
            <a:avLst/>
          </a:prstGeom>
          <a:solidFill>
            <a:srgbClr val="86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57200" y="293865"/>
            <a:ext cx="4258816" cy="607071"/>
          </a:xfrm>
          <a:solidFill>
            <a:srgbClr val="E6E7E9"/>
          </a:solidFill>
        </p:spPr>
        <p:txBody>
          <a:bodyPr wrap="square" lIns="72000" tIns="36000" rIns="72000" bIns="108000" anchor="t">
            <a:spAutoFit/>
          </a:bodyPr>
          <a:lstStyle>
            <a:lvl1pPr algn="l">
              <a:defRPr sz="3000"/>
            </a:lvl1pPr>
          </a:lstStyle>
          <a:p>
            <a:r>
              <a:rPr lang="pl-PL" dirty="0"/>
              <a:t>Kliknij, aby edytować styl</a:t>
            </a:r>
          </a:p>
        </p:txBody>
      </p:sp>
      <p:grpSp>
        <p:nvGrpSpPr>
          <p:cNvPr id="9" name="Grupa 8"/>
          <p:cNvGrpSpPr/>
          <p:nvPr userDrawn="1"/>
        </p:nvGrpSpPr>
        <p:grpSpPr>
          <a:xfrm>
            <a:off x="7826497" y="4487455"/>
            <a:ext cx="1962184" cy="1894384"/>
            <a:chOff x="7826497" y="4487455"/>
            <a:chExt cx="1962184" cy="1894384"/>
          </a:xfrm>
        </p:grpSpPr>
        <p:grpSp>
          <p:nvGrpSpPr>
            <p:cNvPr id="7" name="Grupa 6"/>
            <p:cNvGrpSpPr/>
            <p:nvPr userDrawn="1"/>
          </p:nvGrpSpPr>
          <p:grpSpPr>
            <a:xfrm>
              <a:off x="7826497" y="4487455"/>
              <a:ext cx="1962184" cy="1894384"/>
              <a:chOff x="7798814" y="4453665"/>
              <a:chExt cx="2041718" cy="1971171"/>
            </a:xfrm>
          </p:grpSpPr>
          <p:sp>
            <p:nvSpPr>
              <p:cNvPr id="24" name="Łuk blokowy 23"/>
              <p:cNvSpPr/>
              <p:nvPr userDrawn="1"/>
            </p:nvSpPr>
            <p:spPr>
              <a:xfrm rot="12309419">
                <a:off x="7831731" y="4465918"/>
                <a:ext cx="2008801" cy="1958918"/>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5" name="Łuk blokowy 24"/>
              <p:cNvSpPr/>
              <p:nvPr userDrawn="1"/>
            </p:nvSpPr>
            <p:spPr>
              <a:xfrm rot="19509419">
                <a:off x="7798814" y="4453665"/>
                <a:ext cx="2008801" cy="1958918"/>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26" name="Elipsa 25"/>
            <p:cNvSpPr>
              <a:spLocks noChangeAspect="1"/>
            </p:cNvSpPr>
            <p:nvPr userDrawn="1"/>
          </p:nvSpPr>
          <p:spPr>
            <a:xfrm rot="418074">
              <a:off x="7925012" y="4545290"/>
              <a:ext cx="1770138" cy="17703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Tree>
    <p:extLst>
      <p:ext uri="{BB962C8B-B14F-4D97-AF65-F5344CB8AC3E}">
        <p14:creationId xmlns:p14="http://schemas.microsoft.com/office/powerpoint/2010/main" val="19898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ytuł i zawartość 1">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D1BF1392-B9C3-4DD8-ABB1-585E3708B327}"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8" name="Symbol zastępczy zawartości 2"/>
          <p:cNvSpPr>
            <a:spLocks noGrp="1"/>
          </p:cNvSpPr>
          <p:nvPr>
            <p:ph idx="13"/>
          </p:nvPr>
        </p:nvSpPr>
        <p:spPr>
          <a:xfrm>
            <a:off x="539750" y="1978856"/>
            <a:ext cx="6264498" cy="2736304"/>
          </a:xfrm>
          <a:prstGeom prst="roundRect">
            <a:avLst>
              <a:gd name="adj" fmla="val 4298"/>
            </a:avLst>
          </a:prstGeom>
          <a:solidFill>
            <a:srgbClr val="D2D3D5"/>
          </a:solidFill>
          <a:effectLst/>
        </p:spPr>
        <p:txBody>
          <a:bodyPr>
            <a:noAutofit/>
          </a:bodyPr>
          <a:lstStyle>
            <a:lvl1pPr marL="88900" indent="-88900">
              <a:spcBef>
                <a:spcPts val="300"/>
              </a:spcBef>
              <a:buClr>
                <a:srgbClr val="86153A"/>
              </a:buClr>
              <a:buFont typeface="Arial" panose="020B0604020202020204" pitchFamily="34" charset="0"/>
              <a:buChar char="•"/>
              <a:defRPr sz="1200" b="0"/>
            </a:lvl1pPr>
            <a:lvl2pPr marL="182563" indent="-95250">
              <a:spcBef>
                <a:spcPts val="300"/>
              </a:spcBef>
              <a:buClr>
                <a:srgbClr val="86153A"/>
              </a:buClr>
              <a:buFont typeface="Arial" panose="020B0604020202020204" pitchFamily="34" charset="0"/>
              <a:buChar char="•"/>
              <a:defRPr sz="1200" b="0"/>
            </a:lvl2pPr>
            <a:lvl3pPr marL="269875" indent="-87313">
              <a:spcBef>
                <a:spcPts val="300"/>
              </a:spcBef>
              <a:buClr>
                <a:srgbClr val="86153A"/>
              </a:buClr>
              <a:buFont typeface="Arial" panose="020B0604020202020204" pitchFamily="34" charset="0"/>
              <a:buChar char="•"/>
              <a:defRPr sz="1200" b="0"/>
            </a:lvl3pPr>
            <a:lvl4pPr marL="358775" indent="-88900">
              <a:spcBef>
                <a:spcPts val="300"/>
              </a:spcBef>
              <a:buClr>
                <a:srgbClr val="86153A"/>
              </a:buClr>
              <a:buFont typeface="Arial" panose="020B0604020202020204" pitchFamily="34" charset="0"/>
              <a:buChar char="•"/>
              <a:defRPr sz="1200" b="0"/>
            </a:lvl4pPr>
            <a:lvl5pPr marL="446088" indent="-87313">
              <a:spcBef>
                <a:spcPts val="300"/>
              </a:spcBef>
              <a:buClr>
                <a:srgbClr val="86153A"/>
              </a:buClr>
              <a:buFont typeface="Arial" panose="020B0604020202020204" pitchFamily="34" charset="0"/>
              <a:buChar char="•"/>
              <a:defRPr sz="1200" b="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Symbol zastępczy zawartości 2"/>
          <p:cNvSpPr>
            <a:spLocks noGrp="1"/>
          </p:cNvSpPr>
          <p:nvPr>
            <p:ph idx="15"/>
          </p:nvPr>
        </p:nvSpPr>
        <p:spPr>
          <a:xfrm>
            <a:off x="6948265" y="1978856"/>
            <a:ext cx="1872208" cy="2001553"/>
          </a:xfrm>
          <a:prstGeom prst="roundRect">
            <a:avLst>
              <a:gd name="adj" fmla="val 6639"/>
            </a:avLst>
          </a:prstGeom>
          <a:solidFill>
            <a:srgbClr val="B41C4F"/>
          </a:solidFill>
          <a:effectLst/>
        </p:spPr>
        <p:txBody>
          <a:bodyPr>
            <a:noAutofit/>
          </a:bodyPr>
          <a:lstStyle>
            <a:lvl1pPr marL="88900" indent="-88900">
              <a:spcBef>
                <a:spcPts val="300"/>
              </a:spcBef>
              <a:buClr>
                <a:schemeClr val="bg1"/>
              </a:buClr>
              <a:buFont typeface="Arial" panose="020B0604020202020204" pitchFamily="34" charset="0"/>
              <a:buChar char="•"/>
              <a:defRPr sz="1200" b="0">
                <a:solidFill>
                  <a:schemeClr val="bg1"/>
                </a:solidFill>
              </a:defRPr>
            </a:lvl1pPr>
            <a:lvl2pPr marL="182563" indent="-95250">
              <a:spcBef>
                <a:spcPts val="300"/>
              </a:spcBef>
              <a:buClr>
                <a:schemeClr val="bg1"/>
              </a:buClr>
              <a:buFont typeface="Arial" panose="020B0604020202020204" pitchFamily="34" charset="0"/>
              <a:buChar char="•"/>
              <a:defRPr sz="1200" b="0">
                <a:solidFill>
                  <a:schemeClr val="bg1"/>
                </a:solidFill>
              </a:defRPr>
            </a:lvl2pPr>
            <a:lvl3pPr marL="269875" indent="-87313">
              <a:spcBef>
                <a:spcPts val="300"/>
              </a:spcBef>
              <a:buClr>
                <a:schemeClr val="bg1"/>
              </a:buClr>
              <a:buFont typeface="Arial" panose="020B0604020202020204" pitchFamily="34" charset="0"/>
              <a:buChar char="•"/>
              <a:defRPr sz="1200" b="0">
                <a:solidFill>
                  <a:schemeClr val="bg1"/>
                </a:solidFill>
              </a:defRPr>
            </a:lvl3pPr>
            <a:lvl4pPr marL="358775" indent="-88900">
              <a:spcBef>
                <a:spcPts val="300"/>
              </a:spcBef>
              <a:buClr>
                <a:schemeClr val="bg1"/>
              </a:buClr>
              <a:buFont typeface="Arial" panose="020B0604020202020204" pitchFamily="34" charset="0"/>
              <a:buChar char="•"/>
              <a:defRPr sz="1200" b="0">
                <a:solidFill>
                  <a:schemeClr val="bg1"/>
                </a:solidFill>
              </a:defRPr>
            </a:lvl4pPr>
            <a:lvl5pPr marL="446088" indent="-87313">
              <a:spcBef>
                <a:spcPts val="300"/>
              </a:spcBef>
              <a:buClr>
                <a:schemeClr val="bg1"/>
              </a:buClr>
              <a:buFont typeface="Arial" panose="020B0604020202020204" pitchFamily="34" charset="0"/>
              <a:buChar char="•"/>
              <a:defRPr sz="1200" b="0">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grpSp>
        <p:nvGrpSpPr>
          <p:cNvPr id="21" name="Grupa 20"/>
          <p:cNvGrpSpPr/>
          <p:nvPr userDrawn="1"/>
        </p:nvGrpSpPr>
        <p:grpSpPr>
          <a:xfrm rot="21438957">
            <a:off x="-468560" y="-856039"/>
            <a:ext cx="2237336" cy="2249887"/>
            <a:chOff x="-468560" y="-856039"/>
            <a:chExt cx="2237336" cy="2249887"/>
          </a:xfrm>
        </p:grpSpPr>
        <p:sp>
          <p:nvSpPr>
            <p:cNvPr id="18" name="Łuk blokowy 17"/>
            <p:cNvSpPr/>
            <p:nvPr userDrawn="1"/>
          </p:nvSpPr>
          <p:spPr>
            <a:xfrm rot="900000">
              <a:off x="-466272" y="-848535"/>
              <a:ext cx="2235048" cy="2242383"/>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9" name="Łuk blokowy 18"/>
            <p:cNvSpPr/>
            <p:nvPr userDrawn="1"/>
          </p:nvSpPr>
          <p:spPr>
            <a:xfrm rot="8100000">
              <a:off x="-468560" y="-856039"/>
              <a:ext cx="2235048" cy="2242383"/>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23" name="Symbol zastępczy numeru slajdu 5"/>
          <p:cNvSpPr>
            <a:spLocks noGrp="1"/>
          </p:cNvSpPr>
          <p:nvPr>
            <p:ph type="sldNum" sz="quarter" idx="12"/>
          </p:nvPr>
        </p:nvSpPr>
        <p:spPr>
          <a:xfrm>
            <a:off x="6553200" y="4767263"/>
            <a:ext cx="1259160" cy="273844"/>
          </a:xfrm>
        </p:spPr>
        <p:txBody>
          <a:bodyPr/>
          <a:lstStyle/>
          <a:p>
            <a:fld id="{CF567F1F-167A-4A9C-A046-3C347B49A1AC}" type="slidenum">
              <a:rPr lang="pl-PL" smtClean="0"/>
              <a:pPr/>
              <a:t>‹#›</a:t>
            </a:fld>
            <a:endParaRPr lang="pl-PL"/>
          </a:p>
        </p:txBody>
      </p:sp>
      <p:sp>
        <p:nvSpPr>
          <p:cNvPr id="20" name="Prostokąt 19"/>
          <p:cNvSpPr/>
          <p:nvPr userDrawn="1"/>
        </p:nvSpPr>
        <p:spPr>
          <a:xfrm>
            <a:off x="25626" y="670967"/>
            <a:ext cx="9092748" cy="162000"/>
          </a:xfrm>
          <a:prstGeom prst="rect">
            <a:avLst/>
          </a:prstGeom>
          <a:solidFill>
            <a:srgbClr val="86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Symbol zastępczy zawartości 2"/>
          <p:cNvSpPr>
            <a:spLocks noGrp="1"/>
          </p:cNvSpPr>
          <p:nvPr>
            <p:ph idx="1"/>
          </p:nvPr>
        </p:nvSpPr>
        <p:spPr>
          <a:xfrm>
            <a:off x="539074" y="1195646"/>
            <a:ext cx="8209389" cy="669002"/>
          </a:xfrm>
          <a:prstGeom prst="rect">
            <a:avLst/>
          </a:prstGeom>
        </p:spPr>
        <p:txBody>
          <a:bodyPr>
            <a:noAutofit/>
          </a:bodyPr>
          <a:lstStyle>
            <a:lvl1pPr marL="180975" indent="-180975" algn="r">
              <a:spcBef>
                <a:spcPts val="300"/>
              </a:spcBef>
              <a:buFont typeface="Arial" panose="020B0604020202020204" pitchFamily="34" charset="0"/>
              <a:buChar char="•"/>
              <a:defRPr sz="1500" b="0"/>
            </a:lvl1pPr>
            <a:lvl2pPr marL="182563" indent="-182563" algn="r">
              <a:spcBef>
                <a:spcPts val="300"/>
              </a:spcBef>
              <a:buFont typeface="Arial" panose="020B0604020202020204" pitchFamily="34" charset="0"/>
              <a:buChar char="•"/>
              <a:defRPr sz="1500" b="0"/>
            </a:lvl2pPr>
            <a:lvl3pPr marL="357188" indent="-174625">
              <a:spcBef>
                <a:spcPts val="300"/>
              </a:spcBef>
              <a:buFont typeface="Arial" panose="020B0604020202020204" pitchFamily="34" charset="0"/>
              <a:buChar char="•"/>
              <a:defRPr sz="1400" b="0"/>
            </a:lvl3pPr>
            <a:lvl4pPr marL="541338" indent="-184150">
              <a:spcBef>
                <a:spcPts val="300"/>
              </a:spcBef>
              <a:buFont typeface="Arial" panose="020B0604020202020204" pitchFamily="34" charset="0"/>
              <a:buChar char="•"/>
              <a:defRPr sz="1400" b="0"/>
            </a:lvl4pPr>
            <a:lvl5pPr marL="715963" indent="-174625">
              <a:spcBef>
                <a:spcPts val="300"/>
              </a:spcBef>
              <a:buFont typeface="Arial" panose="020B0604020202020204" pitchFamily="34" charset="0"/>
              <a:buChar char="•"/>
              <a:defRPr sz="1400" b="0"/>
            </a:lvl5pPr>
          </a:lstStyle>
          <a:p>
            <a:pPr lvl="0"/>
            <a:r>
              <a:rPr lang="pl-PL" dirty="0"/>
              <a:t>Kliknij, aby edytować style wzorca tekstu</a:t>
            </a:r>
          </a:p>
          <a:p>
            <a:pPr lvl="1"/>
            <a:r>
              <a:rPr lang="pl-PL" dirty="0"/>
              <a:t>Drugi poziom</a:t>
            </a:r>
          </a:p>
        </p:txBody>
      </p:sp>
      <p:sp>
        <p:nvSpPr>
          <p:cNvPr id="3" name="Prostokąt 2"/>
          <p:cNvSpPr/>
          <p:nvPr userDrawn="1"/>
        </p:nvSpPr>
        <p:spPr>
          <a:xfrm>
            <a:off x="2286000" y="2100852"/>
            <a:ext cx="4572000" cy="941796"/>
          </a:xfrm>
          <a:prstGeom prst="rect">
            <a:avLst/>
          </a:prstGeom>
        </p:spPr>
        <p:txBody>
          <a:bodyPr>
            <a:spAutoFit/>
          </a:bodyPr>
          <a:lstStyle/>
          <a:p>
            <a:pPr marL="92075" lvl="0" algn="just" eaLnBrk="0" hangingPunct="0">
              <a:spcBef>
                <a:spcPct val="20000"/>
              </a:spcBef>
              <a:buClr>
                <a:srgbClr val="912244"/>
              </a:buClr>
              <a:buSzPct val="120000"/>
              <a:defRPr/>
            </a:pPr>
            <a:r>
              <a:rPr lang="pl-PL" sz="1800" b="1" kern="1200" dirty="0">
                <a:solidFill>
                  <a:schemeClr val="tx1"/>
                </a:solidFill>
                <a:latin typeface="+mn-lt"/>
                <a:ea typeface="+mn-ea"/>
                <a:cs typeface="+mn-cs"/>
              </a:rPr>
              <a:t>Lista zakładów, które zakończyły przekazywanie danych do raportu:</a:t>
            </a:r>
          </a:p>
          <a:p>
            <a:pPr marL="434975" indent="-342900" algn="just" eaLnBrk="0" hangingPunct="0">
              <a:spcBef>
                <a:spcPct val="20000"/>
              </a:spcBef>
              <a:buClr>
                <a:srgbClr val="912244"/>
              </a:buClr>
              <a:buSzPct val="120000"/>
              <a:buFont typeface="+mj-lt"/>
              <a:buAutoNum type="arabicPeriod"/>
              <a:defRPr/>
            </a:pPr>
            <a:r>
              <a:rPr lang="pl-PL" sz="1600" b="1" dirty="0" err="1"/>
              <a:t>Signal</a:t>
            </a:r>
            <a:r>
              <a:rPr lang="pl-PL" sz="1600" b="1" dirty="0"/>
              <a:t> </a:t>
            </a:r>
            <a:r>
              <a:rPr lang="pl-PL" sz="1600" b="1" dirty="0" err="1"/>
              <a:t>Iduna</a:t>
            </a:r>
            <a:r>
              <a:rPr lang="pl-PL" sz="1600" b="1" dirty="0"/>
              <a:t> Życie </a:t>
            </a:r>
            <a:r>
              <a:rPr lang="pl-PL" sz="1200" b="1" dirty="0"/>
              <a:t>(do IV kw. 2016) </a:t>
            </a:r>
            <a:endParaRPr lang="pl-PL" sz="1600" b="1" dirty="0"/>
          </a:p>
        </p:txBody>
      </p:sp>
      <p:grpSp>
        <p:nvGrpSpPr>
          <p:cNvPr id="30" name="Grupa 29"/>
          <p:cNvGrpSpPr/>
          <p:nvPr userDrawn="1"/>
        </p:nvGrpSpPr>
        <p:grpSpPr>
          <a:xfrm>
            <a:off x="7826497" y="4487455"/>
            <a:ext cx="1962184" cy="1894384"/>
            <a:chOff x="7826497" y="4487455"/>
            <a:chExt cx="1962184" cy="1894384"/>
          </a:xfrm>
        </p:grpSpPr>
        <p:grpSp>
          <p:nvGrpSpPr>
            <p:cNvPr id="31" name="Grupa 30"/>
            <p:cNvGrpSpPr/>
            <p:nvPr userDrawn="1"/>
          </p:nvGrpSpPr>
          <p:grpSpPr>
            <a:xfrm>
              <a:off x="7826497" y="4487455"/>
              <a:ext cx="1962184" cy="1894384"/>
              <a:chOff x="7798814" y="4453665"/>
              <a:chExt cx="2041718" cy="1971171"/>
            </a:xfrm>
          </p:grpSpPr>
          <p:sp>
            <p:nvSpPr>
              <p:cNvPr id="34" name="Łuk blokowy 33"/>
              <p:cNvSpPr/>
              <p:nvPr userDrawn="1"/>
            </p:nvSpPr>
            <p:spPr>
              <a:xfrm rot="12309419">
                <a:off x="7831731" y="4465918"/>
                <a:ext cx="2008801" cy="1958918"/>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35" name="Łuk blokowy 34"/>
              <p:cNvSpPr/>
              <p:nvPr userDrawn="1"/>
            </p:nvSpPr>
            <p:spPr>
              <a:xfrm rot="19509419">
                <a:off x="7798814" y="4453665"/>
                <a:ext cx="2008801" cy="1958918"/>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32" name="Elipsa 31"/>
            <p:cNvSpPr>
              <a:spLocks noChangeAspect="1"/>
            </p:cNvSpPr>
            <p:nvPr userDrawn="1"/>
          </p:nvSpPr>
          <p:spPr>
            <a:xfrm rot="418074">
              <a:off x="7925012" y="4545290"/>
              <a:ext cx="1770138" cy="17703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3" name="Obraz 32"/>
            <p:cNvPicPr>
              <a:picLocks noChangeAspect="1"/>
            </p:cNvPicPr>
            <p:nvPr userDrawn="1"/>
          </p:nvPicPr>
          <p:blipFill rotWithShape="1">
            <a:blip r:embed="rId2" cstate="print">
              <a:extLst>
                <a:ext uri="{28A0092B-C50C-407E-A947-70E740481C1C}">
                  <a14:useLocalDpi xmlns:a14="http://schemas.microsoft.com/office/drawing/2010/main" val="0"/>
                </a:ext>
              </a:extLst>
            </a:blip>
            <a:srcRect b="9731"/>
            <a:stretch/>
          </p:blipFill>
          <p:spPr>
            <a:xfrm>
              <a:off x="8363023" y="4738396"/>
              <a:ext cx="622067" cy="281626"/>
            </a:xfrm>
            <a:prstGeom prst="rect">
              <a:avLst/>
            </a:prstGeom>
          </p:spPr>
        </p:pic>
      </p:grpSp>
      <p:sp>
        <p:nvSpPr>
          <p:cNvPr id="36" name="Tytuł 1"/>
          <p:cNvSpPr>
            <a:spLocks noGrp="1"/>
          </p:cNvSpPr>
          <p:nvPr>
            <p:ph type="title"/>
          </p:nvPr>
        </p:nvSpPr>
        <p:spPr>
          <a:xfrm>
            <a:off x="457200" y="275703"/>
            <a:ext cx="3970784" cy="923330"/>
          </a:xfrm>
          <a:solidFill>
            <a:srgbClr val="E6E7E9"/>
          </a:solidFill>
        </p:spPr>
        <p:txBody>
          <a:bodyPr wrap="square" tIns="0" bIns="0">
            <a:spAutoFit/>
          </a:bodyPr>
          <a:lstStyle>
            <a:lvl1pPr algn="l">
              <a:defRPr sz="3000"/>
            </a:lvl1pPr>
          </a:lstStyle>
          <a:p>
            <a:r>
              <a:rPr lang="pl-PL" dirty="0"/>
              <a:t>Kliknij, aby edytować styl</a:t>
            </a:r>
          </a:p>
        </p:txBody>
      </p:sp>
    </p:spTree>
    <p:extLst>
      <p:ext uri="{BB962C8B-B14F-4D97-AF65-F5344CB8AC3E}">
        <p14:creationId xmlns:p14="http://schemas.microsoft.com/office/powerpoint/2010/main" val="206773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ytuł i zawartość 1">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953198F9-AFDD-4373-B26B-EF88C5EA0105}"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8" name="Symbol zastępczy zawartości 2"/>
          <p:cNvSpPr>
            <a:spLocks noGrp="1"/>
          </p:cNvSpPr>
          <p:nvPr>
            <p:ph idx="13"/>
          </p:nvPr>
        </p:nvSpPr>
        <p:spPr>
          <a:xfrm>
            <a:off x="539750" y="1491630"/>
            <a:ext cx="6264498" cy="3168352"/>
          </a:xfrm>
          <a:prstGeom prst="roundRect">
            <a:avLst>
              <a:gd name="adj" fmla="val 4298"/>
            </a:avLst>
          </a:prstGeom>
          <a:solidFill>
            <a:srgbClr val="D2D3D5"/>
          </a:solidFill>
          <a:effectLst/>
        </p:spPr>
        <p:txBody>
          <a:bodyPr>
            <a:noAutofit/>
          </a:bodyPr>
          <a:lstStyle>
            <a:lvl1pPr marL="88900" indent="-88900">
              <a:spcBef>
                <a:spcPts val="300"/>
              </a:spcBef>
              <a:buClr>
                <a:srgbClr val="86153A"/>
              </a:buClr>
              <a:buFont typeface="Arial" panose="020B0604020202020204" pitchFamily="34" charset="0"/>
              <a:buChar char="•"/>
              <a:defRPr sz="1200" b="0"/>
            </a:lvl1pPr>
            <a:lvl2pPr marL="182563" indent="-95250">
              <a:spcBef>
                <a:spcPts val="300"/>
              </a:spcBef>
              <a:buClr>
                <a:srgbClr val="86153A"/>
              </a:buClr>
              <a:buFont typeface="Arial" panose="020B0604020202020204" pitchFamily="34" charset="0"/>
              <a:buChar char="•"/>
              <a:defRPr sz="1200" b="0"/>
            </a:lvl2pPr>
            <a:lvl3pPr marL="269875" indent="-87313">
              <a:spcBef>
                <a:spcPts val="300"/>
              </a:spcBef>
              <a:buClr>
                <a:srgbClr val="86153A"/>
              </a:buClr>
              <a:buFont typeface="Arial" panose="020B0604020202020204" pitchFamily="34" charset="0"/>
              <a:buChar char="•"/>
              <a:defRPr sz="1200" b="0"/>
            </a:lvl3pPr>
            <a:lvl4pPr marL="358775" indent="-88900">
              <a:spcBef>
                <a:spcPts val="300"/>
              </a:spcBef>
              <a:buClr>
                <a:srgbClr val="86153A"/>
              </a:buClr>
              <a:buFont typeface="Arial" panose="020B0604020202020204" pitchFamily="34" charset="0"/>
              <a:buChar char="•"/>
              <a:defRPr sz="1200" b="0"/>
            </a:lvl4pPr>
            <a:lvl5pPr marL="446088" indent="-87313">
              <a:spcBef>
                <a:spcPts val="300"/>
              </a:spcBef>
              <a:buClr>
                <a:srgbClr val="86153A"/>
              </a:buClr>
              <a:buFont typeface="Arial" panose="020B0604020202020204" pitchFamily="34" charset="0"/>
              <a:buChar char="•"/>
              <a:defRPr sz="1200" b="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Symbol zastępczy zawartości 2"/>
          <p:cNvSpPr>
            <a:spLocks noGrp="1"/>
          </p:cNvSpPr>
          <p:nvPr>
            <p:ph idx="15"/>
          </p:nvPr>
        </p:nvSpPr>
        <p:spPr>
          <a:xfrm>
            <a:off x="6948265" y="1491631"/>
            <a:ext cx="1800199" cy="2808311"/>
          </a:xfrm>
          <a:prstGeom prst="roundRect">
            <a:avLst>
              <a:gd name="adj" fmla="val 6639"/>
            </a:avLst>
          </a:prstGeom>
          <a:solidFill>
            <a:srgbClr val="B41C4F"/>
          </a:solidFill>
          <a:effectLst/>
        </p:spPr>
        <p:txBody>
          <a:bodyPr>
            <a:noAutofit/>
          </a:bodyPr>
          <a:lstStyle>
            <a:lvl1pPr marL="88900" indent="-88900">
              <a:spcBef>
                <a:spcPts val="300"/>
              </a:spcBef>
              <a:buClr>
                <a:schemeClr val="bg1"/>
              </a:buClr>
              <a:buFont typeface="Arial" panose="020B0604020202020204" pitchFamily="34" charset="0"/>
              <a:buChar char="•"/>
              <a:defRPr sz="1200" b="0">
                <a:solidFill>
                  <a:schemeClr val="bg1"/>
                </a:solidFill>
              </a:defRPr>
            </a:lvl1pPr>
            <a:lvl2pPr marL="182563" indent="-95250">
              <a:spcBef>
                <a:spcPts val="300"/>
              </a:spcBef>
              <a:buClr>
                <a:schemeClr val="bg1"/>
              </a:buClr>
              <a:buFont typeface="Arial" panose="020B0604020202020204" pitchFamily="34" charset="0"/>
              <a:buChar char="•"/>
              <a:defRPr sz="1200" b="0">
                <a:solidFill>
                  <a:schemeClr val="bg1"/>
                </a:solidFill>
              </a:defRPr>
            </a:lvl2pPr>
            <a:lvl3pPr marL="269875" indent="-87313">
              <a:spcBef>
                <a:spcPts val="300"/>
              </a:spcBef>
              <a:buClr>
                <a:schemeClr val="bg1"/>
              </a:buClr>
              <a:buFont typeface="Arial" panose="020B0604020202020204" pitchFamily="34" charset="0"/>
              <a:buChar char="•"/>
              <a:defRPr sz="1200" b="0">
                <a:solidFill>
                  <a:schemeClr val="bg1"/>
                </a:solidFill>
              </a:defRPr>
            </a:lvl3pPr>
            <a:lvl4pPr marL="358775" indent="-88900">
              <a:spcBef>
                <a:spcPts val="300"/>
              </a:spcBef>
              <a:buClr>
                <a:schemeClr val="bg1"/>
              </a:buClr>
              <a:buFont typeface="Arial" panose="020B0604020202020204" pitchFamily="34" charset="0"/>
              <a:buChar char="•"/>
              <a:defRPr sz="1200" b="0">
                <a:solidFill>
                  <a:schemeClr val="bg1"/>
                </a:solidFill>
              </a:defRPr>
            </a:lvl4pPr>
            <a:lvl5pPr marL="446088" indent="-87313">
              <a:spcBef>
                <a:spcPts val="300"/>
              </a:spcBef>
              <a:buClr>
                <a:schemeClr val="bg1"/>
              </a:buClr>
              <a:buFont typeface="Arial" panose="020B0604020202020204" pitchFamily="34" charset="0"/>
              <a:buChar char="•"/>
              <a:defRPr sz="1200" b="0">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grpSp>
        <p:nvGrpSpPr>
          <p:cNvPr id="21" name="Grupa 20"/>
          <p:cNvGrpSpPr/>
          <p:nvPr userDrawn="1"/>
        </p:nvGrpSpPr>
        <p:grpSpPr>
          <a:xfrm rot="21438957">
            <a:off x="-468560" y="-856039"/>
            <a:ext cx="2237336" cy="2249887"/>
            <a:chOff x="-468560" y="-856039"/>
            <a:chExt cx="2237336" cy="2249887"/>
          </a:xfrm>
        </p:grpSpPr>
        <p:sp>
          <p:nvSpPr>
            <p:cNvPr id="18" name="Łuk blokowy 17"/>
            <p:cNvSpPr/>
            <p:nvPr userDrawn="1"/>
          </p:nvSpPr>
          <p:spPr>
            <a:xfrm rot="900000">
              <a:off x="-466272" y="-848535"/>
              <a:ext cx="2235048" cy="2242383"/>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9" name="Łuk blokowy 18"/>
            <p:cNvSpPr/>
            <p:nvPr userDrawn="1"/>
          </p:nvSpPr>
          <p:spPr>
            <a:xfrm rot="8100000">
              <a:off x="-468560" y="-856039"/>
              <a:ext cx="2235048" cy="2242383"/>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20" name="Symbol zastępczy numeru slajdu 5"/>
          <p:cNvSpPr>
            <a:spLocks noGrp="1"/>
          </p:cNvSpPr>
          <p:nvPr>
            <p:ph type="sldNum" sz="quarter" idx="12"/>
          </p:nvPr>
        </p:nvSpPr>
        <p:spPr>
          <a:xfrm>
            <a:off x="6553200" y="4767263"/>
            <a:ext cx="1259160" cy="273844"/>
          </a:xfrm>
        </p:spPr>
        <p:txBody>
          <a:bodyPr/>
          <a:lstStyle/>
          <a:p>
            <a:fld id="{CF567F1F-167A-4A9C-A046-3C347B49A1AC}" type="slidenum">
              <a:rPr lang="pl-PL" smtClean="0"/>
              <a:pPr/>
              <a:t>‹#›</a:t>
            </a:fld>
            <a:endParaRPr lang="pl-PL"/>
          </a:p>
        </p:txBody>
      </p:sp>
      <p:sp>
        <p:nvSpPr>
          <p:cNvPr id="13" name="Prostokąt 12"/>
          <p:cNvSpPr/>
          <p:nvPr userDrawn="1"/>
        </p:nvSpPr>
        <p:spPr>
          <a:xfrm>
            <a:off x="25626" y="670967"/>
            <a:ext cx="9092748" cy="162000"/>
          </a:xfrm>
          <a:prstGeom prst="rect">
            <a:avLst/>
          </a:prstGeom>
          <a:solidFill>
            <a:srgbClr val="86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14" name="Grupa 13"/>
          <p:cNvGrpSpPr/>
          <p:nvPr userDrawn="1"/>
        </p:nvGrpSpPr>
        <p:grpSpPr>
          <a:xfrm>
            <a:off x="7826497" y="4487455"/>
            <a:ext cx="1962184" cy="1894384"/>
            <a:chOff x="7826497" y="4487455"/>
            <a:chExt cx="1962184" cy="1894384"/>
          </a:xfrm>
        </p:grpSpPr>
        <p:grpSp>
          <p:nvGrpSpPr>
            <p:cNvPr id="15" name="Grupa 14"/>
            <p:cNvGrpSpPr/>
            <p:nvPr userDrawn="1"/>
          </p:nvGrpSpPr>
          <p:grpSpPr>
            <a:xfrm>
              <a:off x="7826497" y="4487455"/>
              <a:ext cx="1962184" cy="1894384"/>
              <a:chOff x="7798814" y="4453665"/>
              <a:chExt cx="2041718" cy="1971171"/>
            </a:xfrm>
          </p:grpSpPr>
          <p:sp>
            <p:nvSpPr>
              <p:cNvPr id="23" name="Łuk blokowy 22"/>
              <p:cNvSpPr/>
              <p:nvPr userDrawn="1"/>
            </p:nvSpPr>
            <p:spPr>
              <a:xfrm rot="12309419">
                <a:off x="7831731" y="4465918"/>
                <a:ext cx="2008801" cy="1958918"/>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4" name="Łuk blokowy 23"/>
              <p:cNvSpPr/>
              <p:nvPr userDrawn="1"/>
            </p:nvSpPr>
            <p:spPr>
              <a:xfrm rot="19509419">
                <a:off x="7798814" y="4453665"/>
                <a:ext cx="2008801" cy="1958918"/>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17" name="Elipsa 16"/>
            <p:cNvSpPr>
              <a:spLocks noChangeAspect="1"/>
            </p:cNvSpPr>
            <p:nvPr userDrawn="1"/>
          </p:nvSpPr>
          <p:spPr>
            <a:xfrm rot="418074">
              <a:off x="7925012" y="4545290"/>
              <a:ext cx="1770138" cy="17703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2" name="Obraz 21"/>
            <p:cNvPicPr>
              <a:picLocks noChangeAspect="1"/>
            </p:cNvPicPr>
            <p:nvPr userDrawn="1"/>
          </p:nvPicPr>
          <p:blipFill rotWithShape="1">
            <a:blip r:embed="rId2" cstate="print">
              <a:extLst>
                <a:ext uri="{28A0092B-C50C-407E-A947-70E740481C1C}">
                  <a14:useLocalDpi xmlns:a14="http://schemas.microsoft.com/office/drawing/2010/main" val="0"/>
                </a:ext>
              </a:extLst>
            </a:blip>
            <a:srcRect b="9731"/>
            <a:stretch/>
          </p:blipFill>
          <p:spPr>
            <a:xfrm>
              <a:off x="8363023" y="4738396"/>
              <a:ext cx="622067" cy="281626"/>
            </a:xfrm>
            <a:prstGeom prst="rect">
              <a:avLst/>
            </a:prstGeom>
          </p:spPr>
        </p:pic>
      </p:grpSp>
      <p:sp>
        <p:nvSpPr>
          <p:cNvPr id="25" name="Tytuł 1"/>
          <p:cNvSpPr>
            <a:spLocks noGrp="1"/>
          </p:cNvSpPr>
          <p:nvPr>
            <p:ph type="title"/>
          </p:nvPr>
        </p:nvSpPr>
        <p:spPr>
          <a:xfrm>
            <a:off x="457200" y="275703"/>
            <a:ext cx="3970784" cy="923330"/>
          </a:xfrm>
          <a:solidFill>
            <a:srgbClr val="E6E7E9"/>
          </a:solidFill>
        </p:spPr>
        <p:txBody>
          <a:bodyPr wrap="square" tIns="0" bIns="0">
            <a:spAutoFit/>
          </a:bodyPr>
          <a:lstStyle>
            <a:lvl1pPr algn="l">
              <a:defRPr sz="3000"/>
            </a:lvl1pPr>
          </a:lstStyle>
          <a:p>
            <a:r>
              <a:rPr lang="pl-PL" dirty="0"/>
              <a:t>Kliknij, aby edytować styl</a:t>
            </a:r>
          </a:p>
        </p:txBody>
      </p:sp>
    </p:spTree>
    <p:extLst>
      <p:ext uri="{BB962C8B-B14F-4D97-AF65-F5344CB8AC3E}">
        <p14:creationId xmlns:p14="http://schemas.microsoft.com/office/powerpoint/2010/main" val="421941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U - slajd końcowy">
    <p:spTree>
      <p:nvGrpSpPr>
        <p:cNvPr id="1" name=""/>
        <p:cNvGrpSpPr/>
        <p:nvPr/>
      </p:nvGrpSpPr>
      <p:grpSpPr>
        <a:xfrm>
          <a:off x="0" y="0"/>
          <a:ext cx="0" cy="0"/>
          <a:chOff x="0" y="0"/>
          <a:chExt cx="0" cy="0"/>
        </a:xfrm>
      </p:grpSpPr>
      <p:grpSp>
        <p:nvGrpSpPr>
          <p:cNvPr id="15" name="Grupa 14"/>
          <p:cNvGrpSpPr/>
          <p:nvPr userDrawn="1"/>
        </p:nvGrpSpPr>
        <p:grpSpPr>
          <a:xfrm>
            <a:off x="7826497" y="4487455"/>
            <a:ext cx="1962184" cy="1894384"/>
            <a:chOff x="7826497" y="4487455"/>
            <a:chExt cx="1962184" cy="1894384"/>
          </a:xfrm>
        </p:grpSpPr>
        <p:grpSp>
          <p:nvGrpSpPr>
            <p:cNvPr id="16" name="Grupa 15"/>
            <p:cNvGrpSpPr/>
            <p:nvPr userDrawn="1"/>
          </p:nvGrpSpPr>
          <p:grpSpPr>
            <a:xfrm>
              <a:off x="7826497" y="4487455"/>
              <a:ext cx="1962184" cy="1894384"/>
              <a:chOff x="7798814" y="4453665"/>
              <a:chExt cx="2041718" cy="1971171"/>
            </a:xfrm>
          </p:grpSpPr>
          <p:sp>
            <p:nvSpPr>
              <p:cNvPr id="23" name="Łuk blokowy 22"/>
              <p:cNvSpPr/>
              <p:nvPr userDrawn="1"/>
            </p:nvSpPr>
            <p:spPr>
              <a:xfrm rot="12309419">
                <a:off x="7831731" y="4465918"/>
                <a:ext cx="2008801" cy="1958918"/>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4" name="Łuk blokowy 23"/>
              <p:cNvSpPr/>
              <p:nvPr userDrawn="1"/>
            </p:nvSpPr>
            <p:spPr>
              <a:xfrm rot="19509419">
                <a:off x="7798814" y="4453665"/>
                <a:ext cx="2008801" cy="1958918"/>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17" name="Elipsa 16"/>
            <p:cNvSpPr>
              <a:spLocks noChangeAspect="1"/>
            </p:cNvSpPr>
            <p:nvPr userDrawn="1"/>
          </p:nvSpPr>
          <p:spPr>
            <a:xfrm rot="418074">
              <a:off x="7925012" y="4545290"/>
              <a:ext cx="1770138" cy="17703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2" name="Obraz 21"/>
            <p:cNvPicPr>
              <a:picLocks noChangeAspect="1"/>
            </p:cNvPicPr>
            <p:nvPr userDrawn="1"/>
          </p:nvPicPr>
          <p:blipFill rotWithShape="1">
            <a:blip r:embed="rId2" cstate="print">
              <a:extLst>
                <a:ext uri="{28A0092B-C50C-407E-A947-70E740481C1C}">
                  <a14:useLocalDpi xmlns:a14="http://schemas.microsoft.com/office/drawing/2010/main" val="0"/>
                </a:ext>
              </a:extLst>
            </a:blip>
            <a:srcRect b="9731"/>
            <a:stretch/>
          </p:blipFill>
          <p:spPr>
            <a:xfrm>
              <a:off x="8363023" y="4738396"/>
              <a:ext cx="622067" cy="281626"/>
            </a:xfrm>
            <a:prstGeom prst="rect">
              <a:avLst/>
            </a:prstGeom>
          </p:spPr>
        </p:pic>
      </p:grpSp>
      <p:sp>
        <p:nvSpPr>
          <p:cNvPr id="4" name="Symbol zastępczy daty 3"/>
          <p:cNvSpPr>
            <a:spLocks noGrp="1"/>
          </p:cNvSpPr>
          <p:nvPr>
            <p:ph type="dt" sz="half" idx="10"/>
          </p:nvPr>
        </p:nvSpPr>
        <p:spPr/>
        <p:txBody>
          <a:bodyPr/>
          <a:lstStyle/>
          <a:p>
            <a:fld id="{E19F666A-C3DF-4AE3-B0AF-16363621D1E2}"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8" name="Symbol zastępczy zawartości 2"/>
          <p:cNvSpPr>
            <a:spLocks noGrp="1"/>
          </p:cNvSpPr>
          <p:nvPr>
            <p:ph idx="13"/>
          </p:nvPr>
        </p:nvSpPr>
        <p:spPr>
          <a:xfrm>
            <a:off x="1979712" y="1707654"/>
            <a:ext cx="4824313" cy="2088232"/>
          </a:xfrm>
          <a:prstGeom prst="roundRect">
            <a:avLst>
              <a:gd name="adj" fmla="val 6279"/>
            </a:avLst>
          </a:prstGeom>
          <a:solidFill>
            <a:srgbClr val="D2D3D5"/>
          </a:solidFill>
          <a:effectLst/>
        </p:spPr>
        <p:txBody>
          <a:bodyPr>
            <a:noAutofit/>
          </a:bodyPr>
          <a:lstStyle>
            <a:lvl1pPr marL="0" indent="0">
              <a:spcBef>
                <a:spcPts val="300"/>
              </a:spcBef>
              <a:buClr>
                <a:srgbClr val="86153A"/>
              </a:buClr>
              <a:buFont typeface="Arial" panose="020B0604020202020204" pitchFamily="34" charset="0"/>
              <a:buNone/>
              <a:defRPr sz="1200" b="0"/>
            </a:lvl1pPr>
            <a:lvl2pPr marL="87313" indent="0">
              <a:spcBef>
                <a:spcPts val="300"/>
              </a:spcBef>
              <a:buClr>
                <a:srgbClr val="86153A"/>
              </a:buClr>
              <a:buFont typeface="Arial" panose="020B0604020202020204" pitchFamily="34" charset="0"/>
              <a:buNone/>
              <a:defRPr sz="1200" b="0"/>
            </a:lvl2pPr>
            <a:lvl3pPr marL="182562" indent="0">
              <a:spcBef>
                <a:spcPts val="300"/>
              </a:spcBef>
              <a:buClr>
                <a:srgbClr val="86153A"/>
              </a:buClr>
              <a:buFont typeface="Arial" panose="020B0604020202020204" pitchFamily="34" charset="0"/>
              <a:buNone/>
              <a:defRPr sz="1200" b="0"/>
            </a:lvl3pPr>
            <a:lvl4pPr marL="269875" indent="0">
              <a:spcBef>
                <a:spcPts val="300"/>
              </a:spcBef>
              <a:buClr>
                <a:srgbClr val="86153A"/>
              </a:buClr>
              <a:buFont typeface="Arial" panose="020B0604020202020204" pitchFamily="34" charset="0"/>
              <a:buNone/>
              <a:defRPr sz="1200" b="0"/>
            </a:lvl4pPr>
            <a:lvl5pPr marL="358775" indent="0">
              <a:spcBef>
                <a:spcPts val="300"/>
              </a:spcBef>
              <a:buClr>
                <a:srgbClr val="86153A"/>
              </a:buClr>
              <a:buFont typeface="Arial" panose="020B0604020202020204" pitchFamily="34" charset="0"/>
              <a:buNone/>
              <a:defRPr sz="1200" b="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grpSp>
        <p:nvGrpSpPr>
          <p:cNvPr id="21" name="Grupa 20"/>
          <p:cNvGrpSpPr/>
          <p:nvPr userDrawn="1"/>
        </p:nvGrpSpPr>
        <p:grpSpPr>
          <a:xfrm rot="21134034">
            <a:off x="-468560" y="-856039"/>
            <a:ext cx="2237336" cy="2249887"/>
            <a:chOff x="-468560" y="-856039"/>
            <a:chExt cx="2237336" cy="2249887"/>
          </a:xfrm>
        </p:grpSpPr>
        <p:sp>
          <p:nvSpPr>
            <p:cNvPr id="18" name="Łuk blokowy 17"/>
            <p:cNvSpPr/>
            <p:nvPr userDrawn="1"/>
          </p:nvSpPr>
          <p:spPr>
            <a:xfrm rot="900000">
              <a:off x="-466272" y="-848535"/>
              <a:ext cx="2235048" cy="2242383"/>
            </a:xfrm>
            <a:prstGeom prst="blockArc">
              <a:avLst>
                <a:gd name="adj1" fmla="val 17045512"/>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9" name="Łuk blokowy 18"/>
            <p:cNvSpPr/>
            <p:nvPr userDrawn="1"/>
          </p:nvSpPr>
          <p:spPr>
            <a:xfrm rot="8100000">
              <a:off x="-468560" y="-856039"/>
              <a:ext cx="2235048" cy="2242383"/>
            </a:xfrm>
            <a:prstGeom prst="blockArc">
              <a:avLst>
                <a:gd name="adj1" fmla="val 16348246"/>
                <a:gd name="adj2" fmla="val 175886"/>
                <a:gd name="adj3" fmla="val 0"/>
              </a:avLst>
            </a:prstGeom>
            <a:solidFill>
              <a:srgbClr val="86153A"/>
            </a:solidFill>
            <a:ln w="127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pSp>
      <p:sp>
        <p:nvSpPr>
          <p:cNvPr id="14" name="Prostokąt 13"/>
          <p:cNvSpPr/>
          <p:nvPr userDrawn="1"/>
        </p:nvSpPr>
        <p:spPr>
          <a:xfrm>
            <a:off x="25626" y="670967"/>
            <a:ext cx="9092748" cy="162000"/>
          </a:xfrm>
          <a:prstGeom prst="rect">
            <a:avLst/>
          </a:prstGeom>
          <a:solidFill>
            <a:srgbClr val="86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30119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A1D39160-84B2-4FCA-934F-7063B4BBAECC}" type="datetime1">
              <a:rPr lang="pl-PL" smtClean="0"/>
              <a:pPr/>
              <a:t>19.12.2019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F567F1F-167A-4A9C-A046-3C347B49A1AC}" type="slidenum">
              <a:rPr lang="pl-PL" smtClean="0"/>
              <a:pPr/>
              <a:t>‹#›</a:t>
            </a:fld>
            <a:endParaRPr lang="pl-PL"/>
          </a:p>
        </p:txBody>
      </p:sp>
      <p:sp>
        <p:nvSpPr>
          <p:cNvPr id="8" name="Symbol zastępczy tekstu 7"/>
          <p:cNvSpPr>
            <a:spLocks noGrp="1"/>
          </p:cNvSpPr>
          <p:nvPr>
            <p:ph type="body" sz="quarter" idx="13"/>
          </p:nvPr>
        </p:nvSpPr>
        <p:spPr>
          <a:xfrm>
            <a:off x="971550" y="2571750"/>
            <a:ext cx="3600450" cy="17287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91054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E6920C2-F9EE-4FC1-88EC-803F332E6873}" type="datetime1">
              <a:rPr lang="pl-PL" smtClean="0"/>
              <a:pPr/>
              <a:t>19.12.2019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260177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A9022ACA-9685-4DA0-A149-6873FDB1124F}" type="datetime1">
              <a:rPr lang="pl-PL" smtClean="0"/>
              <a:pPr/>
              <a:t>19.12.2019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63437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05979"/>
            <a:ext cx="8229600" cy="85725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1521CAA-DCCC-4D74-BD1A-93BAA5F6E989}" type="datetime1">
              <a:rPr lang="pl-PL" smtClean="0"/>
              <a:pPr/>
              <a:t>19.12.2019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F567F1F-167A-4A9C-A046-3C347B49A1AC}" type="slidenum">
              <a:rPr lang="pl-PL" smtClean="0"/>
              <a:pPr/>
              <a:t>‹#›</a:t>
            </a:fld>
            <a:endParaRPr lang="pl-PL"/>
          </a:p>
        </p:txBody>
      </p:sp>
    </p:spTree>
    <p:extLst>
      <p:ext uri="{BB962C8B-B14F-4D97-AF65-F5344CB8AC3E}">
        <p14:creationId xmlns:p14="http://schemas.microsoft.com/office/powerpoint/2010/main" val="276199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7E9"/>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C11908C-F697-402B-A6E4-CB7375D355CA}" type="datetime1">
              <a:rPr lang="pl-PL" smtClean="0"/>
              <a:pPr/>
              <a:t>19.12.2019</a:t>
            </a:fld>
            <a:endParaRPr lang="pl-PL"/>
          </a:p>
        </p:txBody>
      </p:sp>
      <p:sp>
        <p:nvSpPr>
          <p:cNvPr id="5" name="Symbol zastępczy stopki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567F1F-167A-4A9C-A046-3C347B49A1AC}" type="slidenum">
              <a:rPr lang="pl-PL" smtClean="0"/>
              <a:pPr/>
              <a:t>‹#›</a:t>
            </a:fld>
            <a:endParaRPr lang="pl-PL"/>
          </a:p>
        </p:txBody>
      </p:sp>
    </p:spTree>
    <p:extLst>
      <p:ext uri="{BB962C8B-B14F-4D97-AF65-F5344CB8AC3E}">
        <p14:creationId xmlns:p14="http://schemas.microsoft.com/office/powerpoint/2010/main" val="45746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ftr="0" dt="0"/>
  <p:txStyles>
    <p:titleStyle>
      <a:lvl1pPr algn="ctr"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1851670"/>
            <a:ext cx="5543474" cy="1102519"/>
          </a:xfrm>
        </p:spPr>
        <p:txBody>
          <a:bodyPr/>
          <a:lstStyle/>
          <a:p>
            <a:pPr eaLnBrk="0" hangingPunct="0"/>
            <a:r>
              <a:rPr lang="pl-PL" dirty="0"/>
              <a:t>UBEZPIECZENIE MIENIA </a:t>
            </a:r>
            <a:br>
              <a:rPr lang="pl-PL" dirty="0"/>
            </a:br>
            <a:r>
              <a:rPr lang="pl-PL" dirty="0"/>
              <a:t>W GOSPODARSTWIE ROLNYM</a:t>
            </a:r>
            <a:endParaRPr lang="pl-PL" sz="4000" dirty="0"/>
          </a:p>
        </p:txBody>
      </p:sp>
      <p:sp>
        <p:nvSpPr>
          <p:cNvPr id="4" name="Symbol zastępczy numeru slajdu 3"/>
          <p:cNvSpPr>
            <a:spLocks noGrp="1"/>
          </p:cNvSpPr>
          <p:nvPr>
            <p:ph type="sldNum" sz="quarter" idx="4294967295"/>
          </p:nvPr>
        </p:nvSpPr>
        <p:spPr>
          <a:xfrm>
            <a:off x="7010400" y="4767263"/>
            <a:ext cx="2133600" cy="274637"/>
          </a:xfrm>
        </p:spPr>
        <p:txBody>
          <a:bodyPr/>
          <a:lstStyle/>
          <a:p>
            <a:fld id="{CF567F1F-167A-4A9C-A046-3C347B49A1AC}" type="slidenum">
              <a:rPr lang="pl-PL" smtClean="0"/>
              <a:pPr/>
              <a:t>1</a:t>
            </a:fld>
            <a:endParaRPr lang="pl-PL"/>
          </a:p>
        </p:txBody>
      </p:sp>
      <p:sp>
        <p:nvSpPr>
          <p:cNvPr id="5" name="Tytuł 1"/>
          <p:cNvSpPr txBox="1">
            <a:spLocks/>
          </p:cNvSpPr>
          <p:nvPr/>
        </p:nvSpPr>
        <p:spPr>
          <a:xfrm>
            <a:off x="467544" y="3867894"/>
            <a:ext cx="4536504" cy="1102519"/>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a:solidFill>
                  <a:schemeClr val="tx1">
                    <a:lumMod val="75000"/>
                    <a:lumOff val="25000"/>
                  </a:schemeClr>
                </a:solidFill>
                <a:latin typeface="+mj-lt"/>
                <a:ea typeface="+mj-ea"/>
                <a:cs typeface="+mj-cs"/>
              </a:defRPr>
            </a:lvl1pPr>
          </a:lstStyle>
          <a:p>
            <a:pPr marL="268288" indent="-268288">
              <a:spcBef>
                <a:spcPts val="600"/>
              </a:spcBef>
              <a:buFont typeface="+mj-lt"/>
              <a:buAutoNum type="arabicPeriod"/>
            </a:pPr>
            <a:r>
              <a:rPr lang="pl-PL" sz="1600" dirty="0"/>
              <a:t>Obowiązkowe ubezpieczenie budynków </a:t>
            </a:r>
            <a:br>
              <a:rPr lang="pl-PL" sz="1600" dirty="0"/>
            </a:br>
            <a:r>
              <a:rPr lang="pl-PL" sz="1600" dirty="0"/>
              <a:t>od ognia i innych zdarzeń losowych</a:t>
            </a:r>
          </a:p>
          <a:p>
            <a:pPr marL="268288" indent="-268288">
              <a:spcBef>
                <a:spcPts val="600"/>
              </a:spcBef>
              <a:buFont typeface="+mj-lt"/>
              <a:buAutoNum type="arabicPeriod"/>
            </a:pPr>
            <a:r>
              <a:rPr lang="pl-PL" sz="1600" dirty="0"/>
              <a:t>Ubezpieczenia dobrowolne mienia </a:t>
            </a:r>
            <a:br>
              <a:rPr lang="pl-PL" sz="1600" dirty="0"/>
            </a:br>
            <a:r>
              <a:rPr lang="pl-PL" sz="1600" dirty="0"/>
              <a:t>w gospodarstwach rolnych</a:t>
            </a:r>
          </a:p>
        </p:txBody>
      </p:sp>
    </p:spTree>
    <p:extLst>
      <p:ext uri="{BB962C8B-B14F-4D97-AF65-F5344CB8AC3E}">
        <p14:creationId xmlns:p14="http://schemas.microsoft.com/office/powerpoint/2010/main" val="85217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12"/>
          </p:nvPr>
        </p:nvSpPr>
        <p:spPr>
          <a:xfrm>
            <a:off x="7633320" y="4767263"/>
            <a:ext cx="1259160" cy="273844"/>
          </a:xfrm>
        </p:spPr>
        <p:txBody>
          <a:bodyPr/>
          <a:lstStyle/>
          <a:p>
            <a:fld id="{CF567F1F-167A-4A9C-A046-3C347B49A1AC}" type="slidenum">
              <a:rPr lang="pl-PL" smtClean="0"/>
              <a:pPr/>
              <a:t>10</a:t>
            </a:fld>
            <a:endParaRPr lang="pl-PL" dirty="0"/>
          </a:p>
        </p:txBody>
      </p:sp>
      <p:sp>
        <p:nvSpPr>
          <p:cNvPr id="6" name="Tytuł 5"/>
          <p:cNvSpPr>
            <a:spLocks noGrp="1"/>
          </p:cNvSpPr>
          <p:nvPr>
            <p:ph type="title"/>
          </p:nvPr>
        </p:nvSpPr>
        <p:spPr>
          <a:xfrm>
            <a:off x="467545" y="339502"/>
            <a:ext cx="6984775" cy="504056"/>
          </a:xfrm>
        </p:spPr>
        <p:txBody>
          <a:bodyPr/>
          <a:lstStyle/>
          <a:p>
            <a:pPr eaLnBrk="0" hangingPunct="0"/>
            <a:r>
              <a:rPr lang="pl-PL" altLang="pl-PL" sz="2400" dirty="0"/>
              <a:t>Suma ubezpieczenia w ubezpieczeniach dobrowolnych</a:t>
            </a:r>
          </a:p>
        </p:txBody>
      </p:sp>
      <p:sp>
        <p:nvSpPr>
          <p:cNvPr id="3" name="Symbol zastępczy zawartości 2"/>
          <p:cNvSpPr>
            <a:spLocks noGrp="1"/>
          </p:cNvSpPr>
          <p:nvPr>
            <p:ph idx="13"/>
          </p:nvPr>
        </p:nvSpPr>
        <p:spPr>
          <a:xfrm>
            <a:off x="539750" y="1491630"/>
            <a:ext cx="3816226" cy="3456384"/>
          </a:xfrm>
          <a:prstGeom prst="roundRect">
            <a:avLst>
              <a:gd name="adj" fmla="val 3573"/>
            </a:avLst>
          </a:prstGeom>
        </p:spPr>
        <p:txBody>
          <a:bodyPr tIns="46800"/>
          <a:lstStyle/>
          <a:p>
            <a:pPr marL="0" indent="0">
              <a:buNone/>
            </a:pPr>
            <a:r>
              <a:rPr lang="pl-PL" sz="1400" b="1" dirty="0">
                <a:solidFill>
                  <a:srgbClr val="B41C4F"/>
                </a:solidFill>
              </a:rPr>
              <a:t>Ubezpieczenie powinno </a:t>
            </a:r>
            <a:r>
              <a:rPr lang="pl-PL" sz="1400" b="1" u="sng" dirty="0">
                <a:solidFill>
                  <a:srgbClr val="B41C4F"/>
                </a:solidFill>
              </a:rPr>
              <a:t>w pełni pokrywać </a:t>
            </a:r>
            <a:r>
              <a:rPr lang="pl-PL" sz="1400" b="1" dirty="0">
                <a:solidFill>
                  <a:srgbClr val="B41C4F"/>
                </a:solidFill>
              </a:rPr>
              <a:t>szkody powstałe w wyniku zdarzeń losowych.</a:t>
            </a:r>
          </a:p>
          <a:p>
            <a:pPr marL="0" indent="0">
              <a:spcBef>
                <a:spcPts val="600"/>
              </a:spcBef>
              <a:buNone/>
            </a:pPr>
            <a:r>
              <a:rPr lang="pl-PL" dirty="0"/>
              <a:t>Miarami realizacji zasady pełności w ubezpieczeniach majątkowych są stosunek odszkodowania do wartości szkody i wysokość odszkodowania. W praktyce występują trzy przypadki: niedoubezpieczenie, pełne ubezpieczenie, nadubezpieczenie.</a:t>
            </a:r>
          </a:p>
          <a:p>
            <a:pPr marL="0" indent="0">
              <a:spcBef>
                <a:spcPts val="600"/>
              </a:spcBef>
              <a:buNone/>
            </a:pPr>
            <a:r>
              <a:rPr lang="pl-PL" dirty="0"/>
              <a:t>Co zakłóca realizację tej zasady:</a:t>
            </a:r>
          </a:p>
          <a:p>
            <a:pPr marL="177800" indent="-177800">
              <a:spcBef>
                <a:spcPts val="600"/>
              </a:spcBef>
            </a:pPr>
            <a:r>
              <a:rPr lang="pl-PL" dirty="0"/>
              <a:t>System odpowiedzialności: </a:t>
            </a:r>
            <a:br>
              <a:rPr lang="pl-PL" dirty="0"/>
            </a:br>
            <a:r>
              <a:rPr lang="pl-PL" dirty="0"/>
              <a:t>a) na pierwsze ryzyko, </a:t>
            </a:r>
            <a:br>
              <a:rPr lang="pl-PL" dirty="0"/>
            </a:br>
            <a:r>
              <a:rPr lang="pl-PL" dirty="0"/>
              <a:t>b) na sumy stałe</a:t>
            </a:r>
          </a:p>
          <a:p>
            <a:pPr marL="177800" indent="-177800">
              <a:spcBef>
                <a:spcPts val="600"/>
              </a:spcBef>
            </a:pPr>
            <a:r>
              <a:rPr lang="pl-PL" dirty="0"/>
              <a:t>Franszyzy</a:t>
            </a:r>
          </a:p>
          <a:p>
            <a:pPr marL="177800" indent="-177800">
              <a:spcBef>
                <a:spcPts val="600"/>
              </a:spcBef>
            </a:pPr>
            <a:r>
              <a:rPr lang="pl-PL" dirty="0"/>
              <a:t>Udział własny w szkodzie</a:t>
            </a:r>
          </a:p>
          <a:p>
            <a:pPr marL="177800" indent="-177800">
              <a:spcBef>
                <a:spcPts val="600"/>
              </a:spcBef>
            </a:pPr>
            <a:r>
              <a:rPr lang="pl-PL" dirty="0"/>
              <a:t>Limity odpowiedzialności</a:t>
            </a:r>
          </a:p>
        </p:txBody>
      </p:sp>
      <p:graphicFrame>
        <p:nvGraphicFramePr>
          <p:cNvPr id="10" name="Group 525">
            <a:extLst>
              <a:ext uri="{FF2B5EF4-FFF2-40B4-BE49-F238E27FC236}">
                <a16:creationId xmlns:a16="http://schemas.microsoft.com/office/drawing/2014/main" xmlns="" id="{2DA373A7-D849-4E9B-8EE2-2177DDA62C9F}"/>
              </a:ext>
            </a:extLst>
          </p:cNvPr>
          <p:cNvGraphicFramePr>
            <a:graphicFrameLocks/>
          </p:cNvGraphicFramePr>
          <p:nvPr>
            <p:extLst>
              <p:ext uri="{D42A27DB-BD31-4B8C-83A1-F6EECF244321}">
                <p14:modId xmlns:p14="http://schemas.microsoft.com/office/powerpoint/2010/main" val="1579713595"/>
              </p:ext>
            </p:extLst>
          </p:nvPr>
        </p:nvGraphicFramePr>
        <p:xfrm>
          <a:off x="4572000" y="1059582"/>
          <a:ext cx="4202822" cy="3322320"/>
        </p:xfrm>
        <a:graphic>
          <a:graphicData uri="http://schemas.openxmlformats.org/drawingml/2006/table">
            <a:tbl>
              <a:tblPr/>
              <a:tblGrid>
                <a:gridCol w="792088">
                  <a:extLst>
                    <a:ext uri="{9D8B030D-6E8A-4147-A177-3AD203B41FA5}">
                      <a16:colId xmlns:a16="http://schemas.microsoft.com/office/drawing/2014/main" xmlns="" val="2387950388"/>
                    </a:ext>
                  </a:extLst>
                </a:gridCol>
                <a:gridCol w="864096">
                  <a:extLst>
                    <a:ext uri="{9D8B030D-6E8A-4147-A177-3AD203B41FA5}">
                      <a16:colId xmlns:a16="http://schemas.microsoft.com/office/drawing/2014/main" xmlns="" val="3022647520"/>
                    </a:ext>
                  </a:extLst>
                </a:gridCol>
                <a:gridCol w="634427">
                  <a:extLst>
                    <a:ext uri="{9D8B030D-6E8A-4147-A177-3AD203B41FA5}">
                      <a16:colId xmlns:a16="http://schemas.microsoft.com/office/drawing/2014/main" xmlns="" val="1241789256"/>
                    </a:ext>
                  </a:extLst>
                </a:gridCol>
                <a:gridCol w="936104">
                  <a:extLst>
                    <a:ext uri="{9D8B030D-6E8A-4147-A177-3AD203B41FA5}">
                      <a16:colId xmlns:a16="http://schemas.microsoft.com/office/drawing/2014/main" xmlns="" val="920593905"/>
                    </a:ext>
                  </a:extLst>
                </a:gridCol>
                <a:gridCol w="976107">
                  <a:extLst>
                    <a:ext uri="{9D8B030D-6E8A-4147-A177-3AD203B41FA5}">
                      <a16:colId xmlns:a16="http://schemas.microsoft.com/office/drawing/2014/main" xmlns="" val="3514805076"/>
                    </a:ext>
                  </a:extLst>
                </a:gridCol>
              </a:tblGrid>
              <a:tr h="324232">
                <a:tc>
                  <a:txBody>
                    <a:bodyPr/>
                    <a:lstStyle>
                      <a:lvl1pPr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altLang="pl-PL" sz="1000" b="1" i="0" u="none" strike="noStrike" cap="none" normalizeH="0" baseline="0" dirty="0">
                          <a:ln>
                            <a:noFill/>
                          </a:ln>
                          <a:solidFill>
                            <a:schemeClr val="bg1"/>
                          </a:solidFill>
                          <a:effectLst/>
                          <a:latin typeface="+mn-lt"/>
                          <a:ea typeface="Arial Unicode MS" charset="-128"/>
                        </a:rPr>
                        <a:t>Wartość przedmiotu</a:t>
                      </a:r>
                      <a:endParaRPr kumimoji="0" lang="pl-PL" altLang="pl-PL" sz="1000" b="1" i="0" u="none" strike="noStrike" cap="none" normalizeH="0" baseline="0" dirty="0">
                        <a:ln>
                          <a:noFill/>
                        </a:ln>
                        <a:solidFill>
                          <a:schemeClr val="bg1"/>
                        </a:solidFill>
                        <a:effectLst/>
                        <a:latin typeface="+mn-lt"/>
                      </a:endParaRPr>
                    </a:p>
                  </a:txBody>
                  <a:tcPr marL="36000" marR="3600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B41C4F"/>
                    </a:solidFill>
                  </a:tcPr>
                </a:tc>
                <a:tc>
                  <a:txBody>
                    <a:bodyPr/>
                    <a:lstStyle>
                      <a:lvl1pPr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altLang="pl-PL" sz="1000" b="1" i="0" u="none" strike="noStrike" cap="none" normalizeH="0" baseline="0" dirty="0">
                          <a:ln>
                            <a:noFill/>
                          </a:ln>
                          <a:solidFill>
                            <a:schemeClr val="bg1"/>
                          </a:solidFill>
                          <a:effectLst/>
                          <a:latin typeface="+mn-lt"/>
                          <a:ea typeface="Arial Unicode MS" charset="-128"/>
                        </a:rPr>
                        <a:t>Suma ubezpieczenia</a:t>
                      </a:r>
                      <a:endParaRPr kumimoji="0" lang="pl-PL" altLang="pl-PL" sz="1000" b="1" i="0" u="none" strike="noStrike" cap="none" normalizeH="0" baseline="0" dirty="0">
                        <a:ln>
                          <a:noFill/>
                        </a:ln>
                        <a:solidFill>
                          <a:schemeClr val="bg1"/>
                        </a:solidFill>
                        <a:effectLst/>
                        <a:latin typeface="+mn-lt"/>
                      </a:endParaRPr>
                    </a:p>
                  </a:txBody>
                  <a:tcPr marL="36000" marR="3600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B41C4F"/>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pl-PL" altLang="pl-PL" sz="1000" b="1" i="0" u="none" strike="noStrike" cap="none" normalizeH="0" baseline="0" dirty="0">
                          <a:ln>
                            <a:noFill/>
                          </a:ln>
                          <a:solidFill>
                            <a:schemeClr val="bg1"/>
                          </a:solidFill>
                          <a:effectLst/>
                          <a:latin typeface="+mn-lt"/>
                          <a:ea typeface="Arial Unicode MS" charset="-128"/>
                        </a:rPr>
                        <a:t>Szkoda</a:t>
                      </a:r>
                      <a:endParaRPr kumimoji="0" lang="pl-PL" altLang="pl-PL" sz="1000" b="1" i="0" u="none" strike="noStrike" cap="none" normalizeH="0" baseline="0" dirty="0">
                        <a:ln>
                          <a:noFill/>
                        </a:ln>
                        <a:solidFill>
                          <a:schemeClr val="bg1"/>
                        </a:solidFill>
                        <a:effectLst/>
                        <a:latin typeface="+mn-lt"/>
                      </a:endParaRPr>
                    </a:p>
                  </a:txBody>
                  <a:tcPr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B41C4F"/>
                    </a:solidFill>
                  </a:tcPr>
                </a:tc>
                <a:tc>
                  <a:txBody>
                    <a:bodyPr/>
                    <a:lstStyle>
                      <a:lvl1pPr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820738"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228725"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36713"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altLang="pl-PL" sz="1000" b="1" i="0" u="none" strike="noStrike" cap="none" normalizeH="0" baseline="0" dirty="0">
                          <a:ln>
                            <a:noFill/>
                          </a:ln>
                          <a:solidFill>
                            <a:schemeClr val="bg1"/>
                          </a:solidFill>
                          <a:effectLst/>
                          <a:latin typeface="+mn-lt"/>
                          <a:ea typeface="Arial Unicode MS" charset="-128"/>
                        </a:rPr>
                        <a:t>Odszkodowanie - OP</a:t>
                      </a:r>
                      <a:endParaRPr kumimoji="0" lang="pl-PL" altLang="pl-PL" sz="1000" b="1" i="0" u="none" strike="noStrike" cap="none" normalizeH="0" baseline="0" dirty="0">
                        <a:ln>
                          <a:noFill/>
                        </a:ln>
                        <a:solidFill>
                          <a:schemeClr val="bg1"/>
                        </a:solidFill>
                        <a:effectLst/>
                        <a:latin typeface="+mn-lt"/>
                      </a:endParaRPr>
                    </a:p>
                  </a:txBody>
                  <a:tcPr marL="36000" marR="3600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B41C4F"/>
                    </a:solidFill>
                  </a:tcPr>
                </a:tc>
                <a:tc>
                  <a:txBody>
                    <a:bodyPr/>
                    <a:lstStyle>
                      <a:lvl1pPr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altLang="pl-PL" sz="1000" b="1" i="0" u="none" strike="noStrike" cap="none" normalizeH="0" baseline="0" dirty="0">
                          <a:ln>
                            <a:noFill/>
                          </a:ln>
                          <a:solidFill>
                            <a:schemeClr val="bg1"/>
                          </a:solidFill>
                          <a:effectLst/>
                          <a:latin typeface="+mn-lt"/>
                          <a:ea typeface="Arial Unicode MS" charset="-128"/>
                        </a:rPr>
                        <a:t>Odszkodowanie - PR</a:t>
                      </a:r>
                      <a:endParaRPr kumimoji="0" lang="pl-PL" altLang="pl-PL" sz="1000" b="1" i="0" u="none" strike="noStrike" cap="none" normalizeH="0" baseline="0" dirty="0">
                        <a:ln>
                          <a:noFill/>
                        </a:ln>
                        <a:solidFill>
                          <a:schemeClr val="bg1"/>
                        </a:solidFill>
                        <a:effectLst/>
                        <a:latin typeface="+mn-lt"/>
                      </a:endParaRPr>
                    </a:p>
                  </a:txBody>
                  <a:tcPr marL="36000" marR="3600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B41C4F"/>
                    </a:solidFill>
                  </a:tcPr>
                </a:tc>
                <a:extLst>
                  <a:ext uri="{0D108BD9-81ED-4DB2-BD59-A6C34878D82A}">
                    <a16:rowId xmlns:a16="http://schemas.microsoft.com/office/drawing/2014/main" xmlns="" val="573045699"/>
                  </a:ext>
                </a:extLst>
              </a:tr>
              <a:tr h="216000">
                <a:tc>
                  <a:txBody>
                    <a:bodyPr/>
                    <a:lstStyle>
                      <a:lvl1pPr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900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810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900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305883332"/>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700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630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700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86020259"/>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400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360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400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2993701141"/>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724054966"/>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500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450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500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573784884"/>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500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700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350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500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4007041303"/>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500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400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200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400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1977888340"/>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500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50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1941990530"/>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900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90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2029969"/>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700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70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4193775177"/>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400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40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3017261609"/>
                  </a:ext>
                </a:extLst>
              </a:tr>
              <a:tr h="216000">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a:ln>
                            <a:noFill/>
                          </a:ln>
                          <a:solidFill>
                            <a:schemeClr val="tx1"/>
                          </a:solidFill>
                          <a:effectLst/>
                          <a:latin typeface="+mn-lt"/>
                          <a:ea typeface="Arial Unicode MS" charset="-128"/>
                        </a:rPr>
                        <a:t>10</a:t>
                      </a:r>
                      <a:endParaRPr kumimoji="0" lang="pl-PL" altLang="pl-PL" sz="1000" b="0" i="0" u="none" strike="noStrike" cap="none" normalizeH="0" baseline="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tc>
                  <a:txBody>
                    <a:bodyPr/>
                    <a:lstStyle>
                      <a:lvl1pPr marL="342900" indent="-342900" algn="l">
                        <a:spcBef>
                          <a:spcPct val="35000"/>
                        </a:spcBef>
                        <a:buClr>
                          <a:schemeClr val="folHlink"/>
                        </a:buClr>
                        <a:buSzPct val="90000"/>
                        <a:buFont typeface="Wingdings" panose="05000000000000000000" pitchFamily="2" charset="2"/>
                        <a:defRPr>
                          <a:solidFill>
                            <a:schemeClr val="tx1"/>
                          </a:solidFill>
                          <a:latin typeface="Arial Unicode MS" charset="-128"/>
                        </a:defRPr>
                      </a:lvl1pPr>
                      <a:lvl2pPr marL="742950" indent="-285750" algn="l">
                        <a:spcBef>
                          <a:spcPct val="20000"/>
                        </a:spcBef>
                        <a:buClr>
                          <a:schemeClr val="accent1"/>
                        </a:buClr>
                        <a:buSzPct val="75000"/>
                        <a:buFont typeface="Wingdings" panose="05000000000000000000" pitchFamily="2" charset="2"/>
                        <a:defRPr sz="1600">
                          <a:solidFill>
                            <a:schemeClr val="tx1"/>
                          </a:solidFill>
                          <a:latin typeface="Arial Unicode MS" charset="-128"/>
                        </a:defRPr>
                      </a:lvl2pPr>
                      <a:lvl3pPr marL="1143000" indent="-228600" algn="l">
                        <a:spcBef>
                          <a:spcPct val="20000"/>
                        </a:spcBef>
                        <a:buClr>
                          <a:schemeClr val="folHlink"/>
                        </a:buClr>
                        <a:buSzPct val="55000"/>
                        <a:buFont typeface="Wingdings" panose="05000000000000000000" pitchFamily="2" charset="2"/>
                        <a:defRPr sz="1400">
                          <a:solidFill>
                            <a:schemeClr val="tx1"/>
                          </a:solidFill>
                          <a:latin typeface="Arial Unicode MS" charset="-128"/>
                        </a:defRPr>
                      </a:lvl3pPr>
                      <a:lvl4pPr marL="1600200" indent="-228600" algn="l">
                        <a:spcBef>
                          <a:spcPct val="20000"/>
                        </a:spcBef>
                        <a:buClr>
                          <a:schemeClr val="accent1"/>
                        </a:buClr>
                        <a:buFont typeface="Wingdings" panose="05000000000000000000" pitchFamily="2" charset="2"/>
                        <a:defRPr sz="1200">
                          <a:solidFill>
                            <a:schemeClr val="tx1"/>
                          </a:solidFill>
                          <a:latin typeface="Arial Unicode MS" charset="-128"/>
                        </a:defRPr>
                      </a:lvl4pPr>
                      <a:lvl5pPr marL="2057400" indent="-228600" algn="l">
                        <a:spcBef>
                          <a:spcPct val="20000"/>
                        </a:spcBef>
                        <a:buClr>
                          <a:schemeClr val="accent1"/>
                        </a:buClr>
                        <a:buFont typeface="Wingdings" panose="05000000000000000000" pitchFamily="2" charset="2"/>
                        <a:defRPr sz="1000">
                          <a:solidFill>
                            <a:schemeClr val="tx1"/>
                          </a:solidFill>
                          <a:latin typeface="Arial Unicode MS" charset="-128"/>
                        </a:defRPr>
                      </a:lvl5pPr>
                      <a:lvl6pPr marL="25146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6pPr>
                      <a:lvl7pPr marL="29718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7pPr>
                      <a:lvl8pPr marL="34290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8pPr>
                      <a:lvl9pPr marL="3886200" indent="-228600" fontAlgn="base">
                        <a:spcBef>
                          <a:spcPct val="20000"/>
                        </a:spcBef>
                        <a:spcAft>
                          <a:spcPct val="0"/>
                        </a:spcAft>
                        <a:buClr>
                          <a:schemeClr val="accent1"/>
                        </a:buClr>
                        <a:buFont typeface="Wingdings" panose="05000000000000000000" pitchFamily="2" charset="2"/>
                        <a:defRPr sz="1000">
                          <a:solidFill>
                            <a:schemeClr val="tx1"/>
                          </a:solidFill>
                          <a:latin typeface="Arial Unicode MS" charset="-128"/>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pl-PL" altLang="pl-PL" sz="1000" b="0" i="0" u="none" strike="noStrike" cap="none" normalizeH="0" baseline="0" dirty="0">
                          <a:ln>
                            <a:noFill/>
                          </a:ln>
                          <a:solidFill>
                            <a:schemeClr val="tx1"/>
                          </a:solidFill>
                          <a:effectLst/>
                          <a:latin typeface="+mn-lt"/>
                          <a:ea typeface="Arial Unicode MS" charset="-128"/>
                        </a:rPr>
                        <a:t>100</a:t>
                      </a:r>
                      <a:endParaRPr kumimoji="0" lang="pl-PL" altLang="pl-PL" sz="1000" b="0" i="0" u="none" strike="noStrike" cap="none" normalizeH="0" baseline="0" dirty="0">
                        <a:ln>
                          <a:noFill/>
                        </a:ln>
                        <a:solidFill>
                          <a:schemeClr val="tx1"/>
                        </a:solidFill>
                        <a:effectLst/>
                        <a:latin typeface="+mn-lt"/>
                      </a:endParaRPr>
                    </a:p>
                  </a:txBody>
                  <a:tcPr anchor="b"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D2D3D5"/>
                    </a:solidFill>
                  </a:tcPr>
                </a:tc>
                <a:extLst>
                  <a:ext uri="{0D108BD9-81ED-4DB2-BD59-A6C34878D82A}">
                    <a16:rowId xmlns:a16="http://schemas.microsoft.com/office/drawing/2014/main" xmlns="" val="1114528223"/>
                  </a:ext>
                </a:extLst>
              </a:tr>
            </a:tbl>
          </a:graphicData>
        </a:graphic>
      </p:graphicFrame>
      <p:sp>
        <p:nvSpPr>
          <p:cNvPr id="12" name="Symbol zastępczy zawartości 2"/>
          <p:cNvSpPr>
            <a:spLocks noGrp="1"/>
          </p:cNvSpPr>
          <p:nvPr>
            <p:ph idx="13"/>
          </p:nvPr>
        </p:nvSpPr>
        <p:spPr>
          <a:xfrm>
            <a:off x="4499992" y="4371950"/>
            <a:ext cx="3816226" cy="576064"/>
          </a:xfrm>
          <a:prstGeom prst="roundRect">
            <a:avLst>
              <a:gd name="adj" fmla="val 3573"/>
            </a:avLst>
          </a:prstGeom>
          <a:noFill/>
        </p:spPr>
        <p:txBody>
          <a:bodyPr tIns="46800"/>
          <a:lstStyle/>
          <a:p>
            <a:pPr>
              <a:spcBef>
                <a:spcPct val="50000"/>
              </a:spcBef>
            </a:pPr>
            <a:r>
              <a:rPr lang="pl-PL" altLang="pl-PL" dirty="0"/>
              <a:t>OP – odpowiedzialność proporcjonalna</a:t>
            </a:r>
          </a:p>
          <a:p>
            <a:r>
              <a:rPr lang="pl-PL" altLang="pl-PL" dirty="0"/>
              <a:t>PR – odpowiedzialność w systemie na pierwsze ryzyko</a:t>
            </a:r>
          </a:p>
        </p:txBody>
      </p:sp>
    </p:spTree>
    <p:extLst>
      <p:ext uri="{BB962C8B-B14F-4D97-AF65-F5344CB8AC3E}">
        <p14:creationId xmlns:p14="http://schemas.microsoft.com/office/powerpoint/2010/main" val="308306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4"/>
          </p:nvPr>
        </p:nvSpPr>
        <p:spPr>
          <a:xfrm>
            <a:off x="4427984" y="2283718"/>
            <a:ext cx="4320728" cy="2160240"/>
          </a:xfrm>
          <a:prstGeom prst="roundRect">
            <a:avLst>
              <a:gd name="adj" fmla="val 4099"/>
            </a:avLst>
          </a:prstGeom>
        </p:spPr>
        <p:txBody>
          <a:bodyPr/>
          <a:lstStyle/>
          <a:p>
            <a:pPr marL="0" lvl="1" indent="0" eaLnBrk="0" hangingPunct="0">
              <a:lnSpc>
                <a:spcPct val="90000"/>
              </a:lnSpc>
              <a:buNone/>
            </a:pPr>
            <a:r>
              <a:rPr lang="pl-PL" altLang="pl-PL" sz="1400" b="1" dirty="0">
                <a:solidFill>
                  <a:srgbClr val="B41C4F"/>
                </a:solidFill>
              </a:rPr>
              <a:t>Zakres ubezpieczenia: </a:t>
            </a:r>
          </a:p>
          <a:p>
            <a:pPr marL="177800" lvl="1" indent="-177800">
              <a:lnSpc>
                <a:spcPct val="90000"/>
              </a:lnSpc>
            </a:pPr>
            <a:r>
              <a:rPr lang="pl-PL" altLang="pl-PL" b="1" dirty="0">
                <a:solidFill>
                  <a:srgbClr val="B41C4F"/>
                </a:solidFill>
              </a:rPr>
              <a:t>podstawowy: </a:t>
            </a:r>
            <a:r>
              <a:rPr lang="pl-PL" altLang="pl-PL" dirty="0">
                <a:solidFill>
                  <a:schemeClr val="bg1"/>
                </a:solidFill>
              </a:rPr>
              <a:t>ogień, huragan, zderzenie, powódź i inne żywioły, </a:t>
            </a:r>
          </a:p>
          <a:p>
            <a:pPr marL="177800" lvl="1" indent="-177800">
              <a:lnSpc>
                <a:spcPct val="90000"/>
              </a:lnSpc>
            </a:pPr>
            <a:r>
              <a:rPr lang="pl-PL" altLang="pl-PL" b="1" dirty="0">
                <a:solidFill>
                  <a:srgbClr val="B41C4F"/>
                </a:solidFill>
              </a:rPr>
              <a:t>rozszerzony: </a:t>
            </a:r>
            <a:r>
              <a:rPr lang="pl-PL" altLang="pl-PL" dirty="0">
                <a:solidFill>
                  <a:schemeClr val="bg1"/>
                </a:solidFill>
              </a:rPr>
              <a:t>kradzież lub rabunek, kradzież części, wandalizm.</a:t>
            </a:r>
          </a:p>
          <a:p>
            <a:pPr marL="177800" lvl="1" indent="-177800">
              <a:lnSpc>
                <a:spcPct val="90000"/>
              </a:lnSpc>
            </a:pPr>
            <a:endParaRPr lang="pl-PL" altLang="pl-PL" sz="500" dirty="0">
              <a:solidFill>
                <a:schemeClr val="bg1"/>
              </a:solidFill>
            </a:endParaRPr>
          </a:p>
          <a:p>
            <a:pPr marL="0" lvl="1" indent="0">
              <a:lnSpc>
                <a:spcPct val="90000"/>
              </a:lnSpc>
              <a:buNone/>
            </a:pPr>
            <a:r>
              <a:rPr lang="pl-PL" altLang="pl-PL" b="1" dirty="0">
                <a:solidFill>
                  <a:schemeClr val="bg1"/>
                </a:solidFill>
              </a:rPr>
              <a:t>Inne rozwiązania:</a:t>
            </a:r>
          </a:p>
          <a:p>
            <a:pPr marL="177800" lvl="1" indent="-177800">
              <a:lnSpc>
                <a:spcPct val="90000"/>
              </a:lnSpc>
            </a:pPr>
            <a:r>
              <a:rPr lang="pl-PL" altLang="pl-PL" dirty="0">
                <a:solidFill>
                  <a:schemeClr val="bg1"/>
                </a:solidFill>
              </a:rPr>
              <a:t>ochrona od wszystkich zdarzeń powodujących uszkodzenie maszyny (z wyjątkiem ściśle wyłączonych) tzw. </a:t>
            </a:r>
            <a:r>
              <a:rPr lang="pl-PL" altLang="pl-PL" dirty="0" err="1">
                <a:solidFill>
                  <a:schemeClr val="bg1"/>
                </a:solidFill>
              </a:rPr>
              <a:t>all</a:t>
            </a:r>
            <a:r>
              <a:rPr lang="pl-PL" altLang="pl-PL" dirty="0">
                <a:solidFill>
                  <a:schemeClr val="bg1"/>
                </a:solidFill>
              </a:rPr>
              <a:t> </a:t>
            </a:r>
            <a:r>
              <a:rPr lang="pl-PL" altLang="pl-PL" dirty="0" err="1">
                <a:solidFill>
                  <a:schemeClr val="bg1"/>
                </a:solidFill>
              </a:rPr>
              <a:t>risk</a:t>
            </a:r>
            <a:r>
              <a:rPr lang="pl-PL" altLang="pl-PL" dirty="0">
                <a:solidFill>
                  <a:schemeClr val="bg1"/>
                </a:solidFill>
              </a:rPr>
              <a:t>,</a:t>
            </a:r>
          </a:p>
          <a:p>
            <a:pPr marL="177800" lvl="1" indent="-177800">
              <a:lnSpc>
                <a:spcPct val="90000"/>
              </a:lnSpc>
            </a:pPr>
            <a:r>
              <a:rPr lang="pl-PL" altLang="pl-PL" dirty="0">
                <a:solidFill>
                  <a:schemeClr val="bg1"/>
                </a:solidFill>
              </a:rPr>
              <a:t>ochrona w przypadku awarii urządzeń wynikającej z wadliwości maszyny, błędów w obsłudze itp. (ale z wyłączeniem szkód eksploatacyjnych). </a:t>
            </a:r>
          </a:p>
        </p:txBody>
      </p:sp>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11</a:t>
            </a:fld>
            <a:endParaRPr lang="pl-PL" dirty="0"/>
          </a:p>
        </p:txBody>
      </p:sp>
      <p:sp>
        <p:nvSpPr>
          <p:cNvPr id="6" name="Tytuł 5"/>
          <p:cNvSpPr>
            <a:spLocks noGrp="1"/>
          </p:cNvSpPr>
          <p:nvPr>
            <p:ph type="title"/>
          </p:nvPr>
        </p:nvSpPr>
        <p:spPr>
          <a:xfrm>
            <a:off x="467545" y="339502"/>
            <a:ext cx="7416823" cy="514738"/>
          </a:xfrm>
        </p:spPr>
        <p:txBody>
          <a:bodyPr/>
          <a:lstStyle/>
          <a:p>
            <a:pPr eaLnBrk="0" hangingPunct="0"/>
            <a:r>
              <a:rPr lang="pl-PL" altLang="pl-PL" sz="2400" dirty="0"/>
              <a:t>Ubezpieczenie maszyn rolniczych w gospodarstwie rolnym</a:t>
            </a:r>
          </a:p>
        </p:txBody>
      </p:sp>
      <p:sp>
        <p:nvSpPr>
          <p:cNvPr id="3" name="Symbol zastępczy zawartości 2"/>
          <p:cNvSpPr>
            <a:spLocks noGrp="1"/>
          </p:cNvSpPr>
          <p:nvPr>
            <p:ph idx="13"/>
          </p:nvPr>
        </p:nvSpPr>
        <p:spPr>
          <a:xfrm>
            <a:off x="539750" y="2283718"/>
            <a:ext cx="3744218" cy="2664296"/>
          </a:xfrm>
          <a:prstGeom prst="roundRect">
            <a:avLst>
              <a:gd name="adj" fmla="val 3573"/>
            </a:avLst>
          </a:prstGeom>
        </p:spPr>
        <p:txBody>
          <a:bodyPr tIns="46800"/>
          <a:lstStyle/>
          <a:p>
            <a:pPr marL="0" lvl="1" indent="0" eaLnBrk="0" hangingPunct="0">
              <a:buNone/>
            </a:pPr>
            <a:r>
              <a:rPr lang="pl-PL" altLang="pl-PL" sz="1400" b="1" dirty="0">
                <a:solidFill>
                  <a:srgbClr val="B41C4F"/>
                </a:solidFill>
              </a:rPr>
              <a:t>Ubezpieczyć można mienie rolnicze w postaci: </a:t>
            </a:r>
          </a:p>
          <a:p>
            <a:pPr marL="177800" indent="-177800"/>
            <a:r>
              <a:rPr lang="pl-PL" altLang="pl-PL" dirty="0"/>
              <a:t>kombajnów rolniczych, sieczkarni polowych,</a:t>
            </a:r>
          </a:p>
          <a:p>
            <a:pPr marL="177800" indent="-177800"/>
            <a:r>
              <a:rPr lang="pl-PL" altLang="pl-PL" dirty="0"/>
              <a:t>ciągników rolniczych, ładowarek wykorzystywanych </a:t>
            </a:r>
            <a:br>
              <a:rPr lang="pl-PL" altLang="pl-PL" dirty="0"/>
            </a:br>
            <a:r>
              <a:rPr lang="pl-PL" altLang="pl-PL" dirty="0"/>
              <a:t>w rolnictwie,</a:t>
            </a:r>
          </a:p>
          <a:p>
            <a:pPr marL="177800" indent="-177800"/>
            <a:r>
              <a:rPr lang="pl-PL" altLang="pl-PL" dirty="0"/>
              <a:t>agregatów uprawowych, sadzarek i glebogryzarek ciągnikowych,</a:t>
            </a:r>
          </a:p>
          <a:p>
            <a:pPr marL="177800" indent="-177800"/>
            <a:r>
              <a:rPr lang="pl-PL" altLang="pl-PL" dirty="0"/>
              <a:t>kultywatorów, siewników, rozrzutników, kosiarek, opryskiwaczy, pras,</a:t>
            </a:r>
          </a:p>
          <a:p>
            <a:pPr marL="177800" indent="-177800"/>
            <a:r>
              <a:rPr lang="pl-PL" altLang="pl-PL" dirty="0"/>
              <a:t>rolniczych przenośnych suszarni do zboża i kukurydzy,</a:t>
            </a:r>
          </a:p>
          <a:p>
            <a:pPr marL="177800" indent="-177800"/>
            <a:r>
              <a:rPr lang="pl-PL" altLang="pl-PL" dirty="0"/>
              <a:t>środków transportowych bez własnego napędu (przyczep, naczep itp.),</a:t>
            </a:r>
          </a:p>
          <a:p>
            <a:pPr marL="177800" indent="-177800"/>
            <a:r>
              <a:rPr lang="pl-PL" altLang="pl-PL" dirty="0"/>
              <a:t>innych maszyn rolniczych (sprzętu).</a:t>
            </a:r>
            <a:endParaRPr lang="pl-PL" dirty="0"/>
          </a:p>
        </p:txBody>
      </p:sp>
      <p:sp>
        <p:nvSpPr>
          <p:cNvPr id="19" name="Symbol zastępczy zawartości 2"/>
          <p:cNvSpPr>
            <a:spLocks noGrp="1"/>
          </p:cNvSpPr>
          <p:nvPr>
            <p:ph idx="13"/>
          </p:nvPr>
        </p:nvSpPr>
        <p:spPr>
          <a:xfrm>
            <a:off x="1691680" y="843558"/>
            <a:ext cx="7344816" cy="1296144"/>
          </a:xfrm>
          <a:prstGeom prst="roundRect">
            <a:avLst>
              <a:gd name="adj" fmla="val 15610"/>
            </a:avLst>
          </a:prstGeom>
          <a:noFill/>
        </p:spPr>
        <p:txBody>
          <a:bodyPr tIns="46800"/>
          <a:lstStyle/>
          <a:p>
            <a:pPr marL="0" lvl="1" indent="0" eaLnBrk="0" hangingPunct="0">
              <a:buNone/>
            </a:pPr>
            <a:r>
              <a:rPr lang="pl-PL" altLang="pl-PL" sz="1600" b="1" dirty="0">
                <a:solidFill>
                  <a:srgbClr val="B41C4F"/>
                </a:solidFill>
              </a:rPr>
              <a:t>Zasadność ubezpieczenia:</a:t>
            </a:r>
          </a:p>
          <a:p>
            <a:pPr marL="177800" lvl="1" indent="-177800" eaLnBrk="0" hangingPunct="0">
              <a:buClr>
                <a:srgbClr val="B41C4F"/>
              </a:buClr>
            </a:pPr>
            <a:r>
              <a:rPr lang="pl-PL" altLang="pl-PL" sz="1350" dirty="0">
                <a:solidFill>
                  <a:srgbClr val="B41C4F"/>
                </a:solidFill>
              </a:rPr>
              <a:t>maszyny są coraz droższe i stanowią istotny element majątku,</a:t>
            </a:r>
          </a:p>
          <a:p>
            <a:pPr marL="177800" lvl="1" indent="-177800" eaLnBrk="0" hangingPunct="0">
              <a:buClr>
                <a:srgbClr val="B41C4F"/>
              </a:buClr>
            </a:pPr>
            <a:r>
              <a:rPr lang="pl-PL" altLang="pl-PL" sz="1350" dirty="0">
                <a:solidFill>
                  <a:srgbClr val="B41C4F"/>
                </a:solidFill>
              </a:rPr>
              <a:t>często wykorzystywane są do świadczenia usług innym rolnikom,</a:t>
            </a:r>
          </a:p>
          <a:p>
            <a:pPr marL="177800" lvl="1" indent="-177800" eaLnBrk="0" hangingPunct="0">
              <a:buClr>
                <a:srgbClr val="B41C4F"/>
              </a:buClr>
            </a:pPr>
            <a:r>
              <a:rPr lang="pl-PL" altLang="pl-PL" sz="1350" dirty="0">
                <a:solidFill>
                  <a:srgbClr val="B41C4F"/>
                </a:solidFill>
              </a:rPr>
              <a:t>koszty związane z naprawą i konieczność dokonania tej naprawy szybko (lub wykorzystanie maszyny zastępczej) to znaczne obciążenie płynności gospodarstwa – szczególnie w okresie żniw.</a:t>
            </a:r>
          </a:p>
        </p:txBody>
      </p:sp>
    </p:spTree>
    <p:extLst>
      <p:ext uri="{BB962C8B-B14F-4D97-AF65-F5344CB8AC3E}">
        <p14:creationId xmlns:p14="http://schemas.microsoft.com/office/powerpoint/2010/main" val="670023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12</a:t>
            </a:fld>
            <a:endParaRPr lang="pl-PL"/>
          </a:p>
        </p:txBody>
      </p:sp>
      <p:sp>
        <p:nvSpPr>
          <p:cNvPr id="6" name="Tytuł 5"/>
          <p:cNvSpPr>
            <a:spLocks noGrp="1"/>
          </p:cNvSpPr>
          <p:nvPr>
            <p:ph type="title"/>
          </p:nvPr>
        </p:nvSpPr>
        <p:spPr>
          <a:xfrm>
            <a:off x="467545" y="339502"/>
            <a:ext cx="3024335" cy="514738"/>
          </a:xfrm>
        </p:spPr>
        <p:txBody>
          <a:bodyPr/>
          <a:lstStyle/>
          <a:p>
            <a:pPr eaLnBrk="0" hangingPunct="0"/>
            <a:r>
              <a:rPr lang="pl-PL" altLang="pl-PL" sz="2400" dirty="0"/>
              <a:t>Dodatkowe informacje</a:t>
            </a:r>
          </a:p>
        </p:txBody>
      </p:sp>
      <p:sp>
        <p:nvSpPr>
          <p:cNvPr id="19" name="Symbol zastępczy zawartości 2"/>
          <p:cNvSpPr>
            <a:spLocks noGrp="1"/>
          </p:cNvSpPr>
          <p:nvPr>
            <p:ph idx="13"/>
          </p:nvPr>
        </p:nvSpPr>
        <p:spPr>
          <a:xfrm>
            <a:off x="1691680" y="891304"/>
            <a:ext cx="7344816" cy="1296144"/>
          </a:xfrm>
          <a:prstGeom prst="roundRect">
            <a:avLst>
              <a:gd name="adj" fmla="val 15610"/>
            </a:avLst>
          </a:prstGeom>
          <a:noFill/>
        </p:spPr>
        <p:txBody>
          <a:bodyPr tIns="46800"/>
          <a:lstStyle/>
          <a:p>
            <a:pPr marL="0" lvl="1" indent="0" eaLnBrk="0" hangingPunct="0">
              <a:buNone/>
            </a:pPr>
            <a:r>
              <a:rPr lang="pl-PL" altLang="pl-PL" sz="1600" b="1" dirty="0">
                <a:solidFill>
                  <a:srgbClr val="B41C4F"/>
                </a:solidFill>
              </a:rPr>
              <a:t>Działania w przypadku zaistnienia szkody w ubezpieczeniu budynku</a:t>
            </a:r>
            <a:endParaRPr lang="pl-PL" altLang="pl-PL" sz="1350" dirty="0">
              <a:solidFill>
                <a:srgbClr val="B41C4F"/>
              </a:solidFill>
            </a:endParaRPr>
          </a:p>
        </p:txBody>
      </p:sp>
      <p:graphicFrame>
        <p:nvGraphicFramePr>
          <p:cNvPr id="10" name="Tabela 9">
            <a:extLst>
              <a:ext uri="{FF2B5EF4-FFF2-40B4-BE49-F238E27FC236}">
                <a16:creationId xmlns:a16="http://schemas.microsoft.com/office/drawing/2014/main" xmlns="" id="{44B636D1-5DAA-4561-AC76-87E5E2DE23E1}"/>
              </a:ext>
            </a:extLst>
          </p:cNvPr>
          <p:cNvGraphicFramePr>
            <a:graphicFrameLocks noGrp="1"/>
          </p:cNvGraphicFramePr>
          <p:nvPr>
            <p:extLst>
              <p:ext uri="{D42A27DB-BD31-4B8C-83A1-F6EECF244321}">
                <p14:modId xmlns:p14="http://schemas.microsoft.com/office/powerpoint/2010/main" val="2509890728"/>
              </p:ext>
            </p:extLst>
          </p:nvPr>
        </p:nvGraphicFramePr>
        <p:xfrm>
          <a:off x="472290" y="1251345"/>
          <a:ext cx="8277552" cy="3264621"/>
        </p:xfrm>
        <a:graphic>
          <a:graphicData uri="http://schemas.openxmlformats.org/drawingml/2006/table">
            <a:tbl>
              <a:tblPr firstRow="1" firstCol="1" lastRow="1" lastCol="1" bandRow="1" bandCol="1">
                <a:tableStyleId>{5C22544A-7EE6-4342-B048-85BDC9FD1C3A}</a:tableStyleId>
              </a:tblPr>
              <a:tblGrid>
                <a:gridCol w="1147382">
                  <a:extLst>
                    <a:ext uri="{9D8B030D-6E8A-4147-A177-3AD203B41FA5}">
                      <a16:colId xmlns:a16="http://schemas.microsoft.com/office/drawing/2014/main" xmlns="" val="2464134529"/>
                    </a:ext>
                  </a:extLst>
                </a:gridCol>
                <a:gridCol w="4033577">
                  <a:extLst>
                    <a:ext uri="{9D8B030D-6E8A-4147-A177-3AD203B41FA5}">
                      <a16:colId xmlns:a16="http://schemas.microsoft.com/office/drawing/2014/main" xmlns="" val="454478867"/>
                    </a:ext>
                  </a:extLst>
                </a:gridCol>
                <a:gridCol w="3096593">
                  <a:extLst>
                    <a:ext uri="{9D8B030D-6E8A-4147-A177-3AD203B41FA5}">
                      <a16:colId xmlns:a16="http://schemas.microsoft.com/office/drawing/2014/main" xmlns="" val="2092538825"/>
                    </a:ext>
                  </a:extLst>
                </a:gridCol>
              </a:tblGrid>
              <a:tr h="326897">
                <a:tc>
                  <a:txBody>
                    <a:bodyPr/>
                    <a:lstStyle/>
                    <a:p>
                      <a:pPr>
                        <a:lnSpc>
                          <a:spcPct val="100000"/>
                        </a:lnSpc>
                        <a:spcAft>
                          <a:spcPts val="0"/>
                        </a:spcAft>
                      </a:pPr>
                      <a:r>
                        <a:rPr lang="pl-PL" sz="1400" b="1" dirty="0">
                          <a:effectLst/>
                          <a:latin typeface="+mn-lt"/>
                        </a:rPr>
                        <a:t> </a:t>
                      </a:r>
                      <a:endParaRPr lang="pl-PL" sz="1400" b="1" dirty="0">
                        <a:effectLst/>
                        <a:latin typeface="+mn-lt"/>
                        <a:ea typeface="Times New Roman" panose="02020603050405020304" pitchFamily="18" charset="0"/>
                      </a:endParaRPr>
                    </a:p>
                  </a:txBody>
                  <a:tcPr marL="63267" marR="63267" marT="0" marB="0" anchor="ctr">
                    <a:solidFill>
                      <a:srgbClr val="B41C4F"/>
                    </a:solidFill>
                  </a:tcPr>
                </a:tc>
                <a:tc>
                  <a:txBody>
                    <a:bodyPr/>
                    <a:lstStyle/>
                    <a:p>
                      <a:pPr algn="ctr">
                        <a:lnSpc>
                          <a:spcPct val="100000"/>
                        </a:lnSpc>
                        <a:spcAft>
                          <a:spcPts val="0"/>
                        </a:spcAft>
                      </a:pPr>
                      <a:r>
                        <a:rPr lang="pl-PL" sz="1400" b="1" dirty="0">
                          <a:effectLst/>
                          <a:latin typeface="+mn-lt"/>
                        </a:rPr>
                        <a:t> Szkoda ogniowa </a:t>
                      </a:r>
                      <a:endParaRPr lang="pl-PL" sz="1400" b="1" dirty="0">
                        <a:effectLst/>
                        <a:latin typeface="+mn-lt"/>
                        <a:ea typeface="Times New Roman" panose="02020603050405020304" pitchFamily="18" charset="0"/>
                      </a:endParaRPr>
                    </a:p>
                  </a:txBody>
                  <a:tcPr marL="63267" marR="63267" marT="0" marB="0" anchor="ctr">
                    <a:solidFill>
                      <a:srgbClr val="B41C4F"/>
                    </a:solidFill>
                  </a:tcPr>
                </a:tc>
                <a:tc>
                  <a:txBody>
                    <a:bodyPr/>
                    <a:lstStyle/>
                    <a:p>
                      <a:pPr algn="ctr">
                        <a:lnSpc>
                          <a:spcPct val="100000"/>
                        </a:lnSpc>
                        <a:spcAft>
                          <a:spcPts val="0"/>
                        </a:spcAft>
                      </a:pPr>
                      <a:r>
                        <a:rPr lang="pl-PL" sz="1400" b="1" dirty="0">
                          <a:effectLst/>
                          <a:latin typeface="+mn-lt"/>
                        </a:rPr>
                        <a:t> Szkoda huraganowa/powodziowa</a:t>
                      </a:r>
                      <a:endParaRPr lang="pl-PL" sz="1400" b="1" dirty="0">
                        <a:effectLst/>
                        <a:latin typeface="+mn-lt"/>
                        <a:ea typeface="Times New Roman" panose="02020603050405020304" pitchFamily="18" charset="0"/>
                      </a:endParaRPr>
                    </a:p>
                  </a:txBody>
                  <a:tcPr marL="63267" marR="63267" marT="0" marB="0" anchor="ctr">
                    <a:solidFill>
                      <a:srgbClr val="B41C4F"/>
                    </a:solidFill>
                  </a:tcPr>
                </a:tc>
                <a:extLst>
                  <a:ext uri="{0D108BD9-81ED-4DB2-BD59-A6C34878D82A}">
                    <a16:rowId xmlns:a16="http://schemas.microsoft.com/office/drawing/2014/main" xmlns="" val="3445352359"/>
                  </a:ext>
                </a:extLst>
              </a:tr>
              <a:tr h="1329288">
                <a:tc>
                  <a:txBody>
                    <a:bodyPr/>
                    <a:lstStyle/>
                    <a:p>
                      <a:pPr>
                        <a:lnSpc>
                          <a:spcPct val="100000"/>
                        </a:lnSpc>
                        <a:spcAft>
                          <a:spcPts val="0"/>
                        </a:spcAft>
                      </a:pPr>
                      <a:r>
                        <a:rPr lang="pl-PL" sz="1200" b="1" dirty="0">
                          <a:effectLst/>
                          <a:latin typeface="+mn-lt"/>
                        </a:rPr>
                        <a:t>Czynności, jakie należy wykonać bezpośrednio po szkodzie: </a:t>
                      </a:r>
                      <a:endParaRPr lang="pl-PL" sz="1200" b="1" dirty="0">
                        <a:effectLst/>
                        <a:latin typeface="+mn-lt"/>
                        <a:ea typeface="Times New Roman" panose="02020603050405020304" pitchFamily="18" charset="0"/>
                      </a:endParaRPr>
                    </a:p>
                  </a:txBody>
                  <a:tcPr marL="63267" marR="63267" marT="33391" marB="33391" anchor="ctr">
                    <a:solidFill>
                      <a:srgbClr val="A8A9AD"/>
                    </a:solidFill>
                  </a:tcPr>
                </a:tc>
                <a:tc>
                  <a:txBody>
                    <a:bodyPr/>
                    <a:lstStyle/>
                    <a:p>
                      <a:pPr>
                        <a:lnSpc>
                          <a:spcPct val="100000"/>
                        </a:lnSpc>
                        <a:spcAft>
                          <a:spcPts val="0"/>
                        </a:spcAft>
                      </a:pPr>
                      <a:r>
                        <a:rPr lang="pl-PL" sz="1150" b="0" dirty="0">
                          <a:effectLst/>
                          <a:latin typeface="+mn-lt"/>
                        </a:rPr>
                        <a:t>Jeśli zachodzi potrzeba, należy wezwać straż pożarną, zawiadomić policję oraz uzyskać stosowne potwierdzenie interwencji, pozostawić miejsce szkody bez dokonywania zmian do czasu oględzin, chyba że zmiana jest niezbędna w celu zabezpieczenia pozostałego mienia lub zmniejszenia rozmiaru szkody. Mienie należy uprzątnąć w jedno miejsce, żeby umożliwić oględziny likwidatorowi szkód. W miarę możliwości zrobić zdjęcia dokumentujące szkodę.</a:t>
                      </a:r>
                      <a:endParaRPr lang="pl-PL" sz="1150" b="0" dirty="0">
                        <a:effectLst/>
                        <a:latin typeface="+mn-lt"/>
                        <a:ea typeface="Times New Roman" panose="02020603050405020304" pitchFamily="18" charset="0"/>
                      </a:endParaRPr>
                    </a:p>
                  </a:txBody>
                  <a:tcPr marL="63267" marR="63267" marT="33391" marB="33391">
                    <a:solidFill>
                      <a:srgbClr val="E6E7E9"/>
                    </a:solidFill>
                  </a:tcPr>
                </a:tc>
                <a:tc>
                  <a:txBody>
                    <a:bodyPr/>
                    <a:lstStyle/>
                    <a:p>
                      <a:pPr>
                        <a:lnSpc>
                          <a:spcPct val="100000"/>
                        </a:lnSpc>
                        <a:spcAft>
                          <a:spcPts val="0"/>
                        </a:spcAft>
                      </a:pPr>
                      <a:r>
                        <a:rPr lang="pl-PL" sz="1150" b="0" dirty="0">
                          <a:solidFill>
                            <a:schemeClr val="tx1"/>
                          </a:solidFill>
                          <a:effectLst/>
                          <a:latin typeface="+mn-lt"/>
                        </a:rPr>
                        <a:t>Pozostawić miejsce szkody bez dokonywania zmian do czasu oględzin, chyba że zmiana jest niezbędna w celu zabezpieczenia pozostałego mienia lub zmniejszenia rozmiaru szkody. Mienie należy uprzątnąć w jedno miejsce, żeby umożliwić oględziny likwidatorowi szkód. W miarę możliwości zrobić zdjęcia dokumentujące szkodę.</a:t>
                      </a:r>
                      <a:endParaRPr lang="pl-PL" sz="1150" b="0" dirty="0">
                        <a:solidFill>
                          <a:schemeClr val="tx1"/>
                        </a:solidFill>
                        <a:effectLst/>
                        <a:latin typeface="+mn-lt"/>
                        <a:ea typeface="Times New Roman" panose="02020603050405020304" pitchFamily="18" charset="0"/>
                      </a:endParaRPr>
                    </a:p>
                  </a:txBody>
                  <a:tcPr marL="63267" marR="63267" marT="33391" marB="33391">
                    <a:solidFill>
                      <a:srgbClr val="D2D3D5"/>
                    </a:solidFill>
                  </a:tcPr>
                </a:tc>
                <a:extLst>
                  <a:ext uri="{0D108BD9-81ED-4DB2-BD59-A6C34878D82A}">
                    <a16:rowId xmlns:a16="http://schemas.microsoft.com/office/drawing/2014/main" xmlns="" val="473633278"/>
                  </a:ext>
                </a:extLst>
              </a:tr>
              <a:tr h="1296144">
                <a:tc>
                  <a:txBody>
                    <a:bodyPr/>
                    <a:lstStyle/>
                    <a:p>
                      <a:pPr>
                        <a:lnSpc>
                          <a:spcPct val="100000"/>
                        </a:lnSpc>
                        <a:spcAft>
                          <a:spcPts val="0"/>
                        </a:spcAft>
                      </a:pPr>
                      <a:r>
                        <a:rPr lang="pl-PL" sz="1200" b="1" dirty="0">
                          <a:effectLst/>
                          <a:latin typeface="+mn-lt"/>
                        </a:rPr>
                        <a:t>Dokumenty potrzebne do likwidacji szkody:</a:t>
                      </a:r>
                    </a:p>
                    <a:p>
                      <a:pPr>
                        <a:lnSpc>
                          <a:spcPct val="100000"/>
                        </a:lnSpc>
                        <a:spcAft>
                          <a:spcPts val="0"/>
                        </a:spcAft>
                      </a:pPr>
                      <a:r>
                        <a:rPr lang="pl-PL" sz="1200" b="1" dirty="0">
                          <a:effectLst/>
                          <a:latin typeface="+mn-lt"/>
                        </a:rPr>
                        <a:t> </a:t>
                      </a:r>
                      <a:endParaRPr lang="pl-PL" sz="1200" b="1" dirty="0">
                        <a:effectLst/>
                        <a:latin typeface="+mn-lt"/>
                        <a:ea typeface="Times New Roman" panose="02020603050405020304" pitchFamily="18" charset="0"/>
                      </a:endParaRPr>
                    </a:p>
                  </a:txBody>
                  <a:tcPr marL="63267" marR="63267" marT="33391" marB="33391" anchor="ctr">
                    <a:solidFill>
                      <a:srgbClr val="A8A9AD"/>
                    </a:solidFill>
                  </a:tcPr>
                </a:tc>
                <a:tc>
                  <a:txBody>
                    <a:bodyPr/>
                    <a:lstStyle/>
                    <a:p>
                      <a:pPr>
                        <a:lnSpc>
                          <a:spcPct val="100000"/>
                        </a:lnSpc>
                        <a:spcAft>
                          <a:spcPts val="0"/>
                        </a:spcAft>
                      </a:pPr>
                      <a:r>
                        <a:rPr lang="pl-PL" sz="1150" b="0" dirty="0">
                          <a:solidFill>
                            <a:schemeClr val="tx1"/>
                          </a:solidFill>
                          <a:effectLst/>
                          <a:latin typeface="+mn-lt"/>
                        </a:rPr>
                        <a:t>Potwierdzenie interwencji straży pożarnej i policji (jeśli interwencja miała miejsce i uzyskano takie potwierdzenie), potwierdzenie tytułu własności uszkodzonego mienia (np. akt notarialny, odpis księgi wieczystej, dowody zakupu mienia ruchomego), zestawienie pisemne uszkodzonego lub zniszczonego mienia ruchomego z określeniem wartości na dzień szkody i roku nabycia, inne dokumenty wskazane w trakcie likwidacji szkody przez likwidatora.</a:t>
                      </a:r>
                      <a:endParaRPr lang="pl-PL" sz="1150" b="0" dirty="0">
                        <a:solidFill>
                          <a:schemeClr val="tx1"/>
                        </a:solidFill>
                        <a:effectLst/>
                        <a:latin typeface="+mn-lt"/>
                        <a:ea typeface="Times New Roman" panose="02020603050405020304" pitchFamily="18" charset="0"/>
                      </a:endParaRPr>
                    </a:p>
                  </a:txBody>
                  <a:tcPr marL="63267" marR="63267" marT="33391" marB="33391">
                    <a:solidFill>
                      <a:srgbClr val="D2D3D5"/>
                    </a:solidFill>
                  </a:tcPr>
                </a:tc>
                <a:tc>
                  <a:txBody>
                    <a:bodyPr/>
                    <a:lstStyle/>
                    <a:p>
                      <a:pPr>
                        <a:lnSpc>
                          <a:spcPct val="100000"/>
                        </a:lnSpc>
                        <a:spcAft>
                          <a:spcPts val="0"/>
                        </a:spcAft>
                      </a:pPr>
                      <a:r>
                        <a:rPr lang="pl-PL" sz="1150" b="0" dirty="0">
                          <a:solidFill>
                            <a:schemeClr val="tx1"/>
                          </a:solidFill>
                          <a:effectLst/>
                          <a:latin typeface="+mn-lt"/>
                        </a:rPr>
                        <a:t>Potwierdzenie tytułu własności uszkodzonego mienia (np. akt notarialny, odpis księgi wieczystej, dowody zakupu mienia ruchomego), zestawienie pisemne uszkodzonego lub zniszczonego mienia ruchomego z określeniem wartości na dzień szkody i roku nabycia, inne dokumenty wskazane w trakcie likwidacji szkody przez likwidatora. </a:t>
                      </a:r>
                      <a:endParaRPr lang="pl-PL" sz="1150" b="0" dirty="0">
                        <a:solidFill>
                          <a:schemeClr val="tx1"/>
                        </a:solidFill>
                        <a:effectLst/>
                        <a:latin typeface="+mn-lt"/>
                        <a:ea typeface="Times New Roman" panose="02020603050405020304" pitchFamily="18" charset="0"/>
                      </a:endParaRPr>
                    </a:p>
                  </a:txBody>
                  <a:tcPr marL="63267" marR="63267" marT="33391" marB="33391">
                    <a:solidFill>
                      <a:srgbClr val="D2D3D5"/>
                    </a:solidFill>
                  </a:tcPr>
                </a:tc>
                <a:extLst>
                  <a:ext uri="{0D108BD9-81ED-4DB2-BD59-A6C34878D82A}">
                    <a16:rowId xmlns:a16="http://schemas.microsoft.com/office/drawing/2014/main" xmlns="" val="1632513493"/>
                  </a:ext>
                </a:extLst>
              </a:tr>
            </a:tbl>
          </a:graphicData>
        </a:graphic>
      </p:graphicFrame>
    </p:spTree>
    <p:extLst>
      <p:ext uri="{BB962C8B-B14F-4D97-AF65-F5344CB8AC3E}">
        <p14:creationId xmlns:p14="http://schemas.microsoft.com/office/powerpoint/2010/main" val="1784381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ymbol zastępczy zawartości 8">
            <a:extLst>
              <a:ext uri="{FF2B5EF4-FFF2-40B4-BE49-F238E27FC236}">
                <a16:creationId xmlns:a16="http://schemas.microsoft.com/office/drawing/2014/main" xmlns="" id="{9FF54E24-D192-4672-A4F8-5D67DFAEAE74}"/>
              </a:ext>
            </a:extLst>
          </p:cNvPr>
          <p:cNvSpPr>
            <a:spLocks noGrp="1"/>
          </p:cNvSpPr>
          <p:nvPr>
            <p:ph idx="13"/>
          </p:nvPr>
        </p:nvSpPr>
        <p:spPr>
          <a:xfrm>
            <a:off x="1547664" y="2067694"/>
            <a:ext cx="5184576" cy="2160240"/>
          </a:xfrm>
        </p:spPr>
        <p:txBody>
          <a:bodyPr anchor="ctr"/>
          <a:lstStyle/>
          <a:p>
            <a:pPr marL="0" indent="0" eaLnBrk="0" hangingPunct="0">
              <a:buNone/>
            </a:pPr>
            <a:r>
              <a:rPr lang="pl-PL" sz="1600" dirty="0"/>
              <a:t>Materiały przygotowane we współpracy z</a:t>
            </a:r>
          </a:p>
          <a:p>
            <a:pPr marL="0" indent="0" eaLnBrk="0" hangingPunct="0">
              <a:buNone/>
            </a:pPr>
            <a:r>
              <a:rPr lang="pl-PL" sz="2000" b="1" dirty="0">
                <a:solidFill>
                  <a:srgbClr val="B41C50"/>
                </a:solidFill>
              </a:rPr>
              <a:t>Polską Izbą Ubezpieczeń </a:t>
            </a:r>
          </a:p>
          <a:p>
            <a:pPr marL="87313">
              <a:buNone/>
            </a:pPr>
            <a:endParaRPr lang="pl-PL" sz="600" dirty="0"/>
          </a:p>
        </p:txBody>
      </p:sp>
    </p:spTree>
    <p:extLst>
      <p:ext uri="{BB962C8B-B14F-4D97-AF65-F5344CB8AC3E}">
        <p14:creationId xmlns:p14="http://schemas.microsoft.com/office/powerpoint/2010/main" val="278461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3"/>
          </p:nvPr>
        </p:nvSpPr>
        <p:spPr>
          <a:xfrm>
            <a:off x="539750" y="1584077"/>
            <a:ext cx="6048474" cy="2859881"/>
          </a:xfrm>
        </p:spPr>
        <p:txBody>
          <a:bodyPr anchor="ctr"/>
          <a:lstStyle/>
          <a:p>
            <a:pPr marL="268288" indent="-177800" eaLnBrk="0" hangingPunct="0"/>
            <a:r>
              <a:rPr lang="pl-PL" altLang="pl-PL" sz="1800" dirty="0">
                <a:solidFill>
                  <a:schemeClr val="tx1"/>
                </a:solidFill>
                <a:latin typeface="+mj-lt"/>
              </a:rPr>
              <a:t>Jakie zdarzenia mogą uszkodzić budynki gospodarcze?</a:t>
            </a:r>
          </a:p>
          <a:p>
            <a:pPr marL="268288" indent="-177800" eaLnBrk="0" hangingPunct="0">
              <a:buFontTx/>
              <a:buChar char="-"/>
            </a:pPr>
            <a:endParaRPr lang="pl-PL" altLang="pl-PL" sz="1800" dirty="0">
              <a:solidFill>
                <a:schemeClr val="tx1"/>
              </a:solidFill>
              <a:latin typeface="+mj-lt"/>
            </a:endParaRPr>
          </a:p>
          <a:p>
            <a:pPr marL="268288" indent="-177800" eaLnBrk="0" hangingPunct="0"/>
            <a:r>
              <a:rPr lang="pl-PL" altLang="pl-PL" sz="1800" dirty="0">
                <a:solidFill>
                  <a:schemeClr val="tx1"/>
                </a:solidFill>
                <a:latin typeface="+mj-lt"/>
              </a:rPr>
              <a:t>Jakie konsekwencje może wywołać zniszczenie magazynu płodów rolnych dla gospodarstwa rolnego (w perspektywie 3-6 miesięcy oraz w perspektywie 2-3 lat)?</a:t>
            </a:r>
          </a:p>
          <a:p>
            <a:pPr marL="268288" indent="-177800" eaLnBrk="0" hangingPunct="0">
              <a:buFontTx/>
              <a:buChar char="-"/>
            </a:pPr>
            <a:endParaRPr lang="pl-PL" altLang="pl-PL" sz="1800" dirty="0">
              <a:solidFill>
                <a:schemeClr val="tx1"/>
              </a:solidFill>
              <a:latin typeface="+mj-lt"/>
            </a:endParaRPr>
          </a:p>
          <a:p>
            <a:pPr marL="268288" indent="-177800" eaLnBrk="0" hangingPunct="0"/>
            <a:r>
              <a:rPr lang="pl-PL" altLang="pl-PL" sz="1800" dirty="0">
                <a:solidFill>
                  <a:schemeClr val="tx1"/>
                </a:solidFill>
                <a:latin typeface="+mj-lt"/>
              </a:rPr>
              <a:t>Jakie działania może podejmować rolnik w celu ograniczenia prawdopodobieństwa lub skutków zdarzeń </a:t>
            </a:r>
            <a:br>
              <a:rPr lang="pl-PL" altLang="pl-PL" sz="1800" dirty="0">
                <a:solidFill>
                  <a:schemeClr val="tx1"/>
                </a:solidFill>
                <a:latin typeface="+mj-lt"/>
              </a:rPr>
            </a:br>
            <a:r>
              <a:rPr lang="pl-PL" altLang="pl-PL" sz="1800" dirty="0">
                <a:solidFill>
                  <a:schemeClr val="tx1"/>
                </a:solidFill>
                <a:latin typeface="+mj-lt"/>
              </a:rPr>
              <a:t>w odniesieniu do budynków?</a:t>
            </a:r>
          </a:p>
        </p:txBody>
      </p:sp>
      <p:sp>
        <p:nvSpPr>
          <p:cNvPr id="10" name="Tytuł 9"/>
          <p:cNvSpPr>
            <a:spLocks noGrp="1"/>
          </p:cNvSpPr>
          <p:nvPr>
            <p:ph type="title"/>
          </p:nvPr>
        </p:nvSpPr>
        <p:spPr>
          <a:xfrm>
            <a:off x="457200" y="329695"/>
            <a:ext cx="7571184" cy="971915"/>
          </a:xfrm>
        </p:spPr>
        <p:txBody>
          <a:bodyPr/>
          <a:lstStyle/>
          <a:p>
            <a:pPr>
              <a:lnSpc>
                <a:spcPts val="3200"/>
              </a:lnSpc>
            </a:pPr>
            <a:r>
              <a:rPr lang="pl-PL" sz="3200" dirty="0"/>
              <a:t>Zasadność stosowania ubezpieczenia mienia </a:t>
            </a:r>
            <a:br>
              <a:rPr lang="pl-PL" sz="3200" dirty="0"/>
            </a:br>
            <a:r>
              <a:rPr lang="pl-PL" sz="3200" dirty="0"/>
              <a:t>w gospodarstwie rolnym</a:t>
            </a:r>
          </a:p>
        </p:txBody>
      </p:sp>
      <p:sp>
        <p:nvSpPr>
          <p:cNvPr id="2" name="Symbol zastępczy numeru slajdu 1"/>
          <p:cNvSpPr>
            <a:spLocks noGrp="1"/>
          </p:cNvSpPr>
          <p:nvPr>
            <p:ph type="sldNum" sz="quarter" idx="12"/>
          </p:nvPr>
        </p:nvSpPr>
        <p:spPr>
          <a:xfrm>
            <a:off x="7561312" y="4767263"/>
            <a:ext cx="1259160" cy="273844"/>
          </a:xfrm>
        </p:spPr>
        <p:txBody>
          <a:bodyPr/>
          <a:lstStyle/>
          <a:p>
            <a:fld id="{CF567F1F-167A-4A9C-A046-3C347B49A1AC}" type="slidenum">
              <a:rPr lang="pl-PL" smtClean="0"/>
              <a:pPr/>
              <a:t>2</a:t>
            </a:fld>
            <a:endParaRPr lang="pl-PL"/>
          </a:p>
        </p:txBody>
      </p:sp>
      <p:sp>
        <p:nvSpPr>
          <p:cNvPr id="6" name="Prostokąt zaokrąglony 5"/>
          <p:cNvSpPr/>
          <p:nvPr/>
        </p:nvSpPr>
        <p:spPr>
          <a:xfrm>
            <a:off x="6948264" y="1606978"/>
            <a:ext cx="1728441" cy="1321751"/>
          </a:xfrm>
          <a:prstGeom prst="roundRect">
            <a:avLst>
              <a:gd name="adj" fmla="val 6400"/>
            </a:avLst>
          </a:prstGeom>
          <a:blipFill dpi="0" rotWithShape="1">
            <a:blip r:embed="rId2">
              <a:extLst>
                <a:ext uri="{28A0092B-C50C-407E-A947-70E740481C1C}">
                  <a14:useLocalDpi xmlns:a14="http://schemas.microsoft.com/office/drawing/2010/main" val="0"/>
                </a:ext>
              </a:extLst>
            </a:blip>
            <a:srcRect/>
            <a:stretch>
              <a:fillRect/>
            </a:stretch>
          </a:blipFill>
          <a:ln w="12700">
            <a:solidFill>
              <a:srgbClr val="B41C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zaokrąglony 10"/>
          <p:cNvSpPr/>
          <p:nvPr/>
        </p:nvSpPr>
        <p:spPr>
          <a:xfrm>
            <a:off x="6948264" y="3087927"/>
            <a:ext cx="1728441" cy="1321751"/>
          </a:xfrm>
          <a:prstGeom prst="roundRect">
            <a:avLst>
              <a:gd name="adj" fmla="val 6400"/>
            </a:avLst>
          </a:prstGeom>
          <a:blipFill dpi="0" rotWithShape="1">
            <a:blip r:embed="rId3">
              <a:extLst>
                <a:ext uri="{28A0092B-C50C-407E-A947-70E740481C1C}">
                  <a14:useLocalDpi xmlns:a14="http://schemas.microsoft.com/office/drawing/2010/main" val="0"/>
                </a:ext>
              </a:extLst>
            </a:blip>
            <a:srcRect/>
            <a:stretch>
              <a:fillRect/>
            </a:stretch>
          </a:blipFill>
          <a:ln w="12700">
            <a:solidFill>
              <a:srgbClr val="B41C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14780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457200" y="339503"/>
            <a:ext cx="6779096" cy="884070"/>
          </a:xfrm>
        </p:spPr>
        <p:txBody>
          <a:bodyPr/>
          <a:lstStyle/>
          <a:p>
            <a:r>
              <a:rPr lang="pl-PL" altLang="pl-PL" sz="2400" dirty="0"/>
              <a:t>Obowiązkowe ubezpieczenie budynków wchodzących w skład gospodarstwa rolnego</a:t>
            </a:r>
          </a:p>
        </p:txBody>
      </p:sp>
      <p:sp>
        <p:nvSpPr>
          <p:cNvPr id="2" name="Symbol zastępczy numeru slajdu 1"/>
          <p:cNvSpPr>
            <a:spLocks noGrp="1"/>
          </p:cNvSpPr>
          <p:nvPr>
            <p:ph type="sldNum" sz="quarter" idx="12"/>
          </p:nvPr>
        </p:nvSpPr>
        <p:spPr>
          <a:xfrm>
            <a:off x="7561312" y="4767263"/>
            <a:ext cx="1259160" cy="273844"/>
          </a:xfrm>
        </p:spPr>
        <p:txBody>
          <a:bodyPr/>
          <a:lstStyle/>
          <a:p>
            <a:fld id="{CF567F1F-167A-4A9C-A046-3C347B49A1AC}" type="slidenum">
              <a:rPr lang="pl-PL" smtClean="0"/>
              <a:pPr/>
              <a:t>3</a:t>
            </a:fld>
            <a:endParaRPr lang="pl-PL"/>
          </a:p>
        </p:txBody>
      </p:sp>
      <p:graphicFrame>
        <p:nvGraphicFramePr>
          <p:cNvPr id="8" name="Symbol zastępczy zawartości 12"/>
          <p:cNvGraphicFramePr>
            <a:graphicFrameLocks noGrp="1"/>
          </p:cNvGraphicFramePr>
          <p:nvPr>
            <p:ph idx="14"/>
            <p:extLst>
              <p:ext uri="{D42A27DB-BD31-4B8C-83A1-F6EECF244321}">
                <p14:modId xmlns:p14="http://schemas.microsoft.com/office/powerpoint/2010/main" val="2156382101"/>
              </p:ext>
            </p:extLst>
          </p:nvPr>
        </p:nvGraphicFramePr>
        <p:xfrm>
          <a:off x="524427" y="2499742"/>
          <a:ext cx="7272338" cy="2338560"/>
        </p:xfrm>
        <a:graphic>
          <a:graphicData uri="http://schemas.openxmlformats.org/drawingml/2006/table">
            <a:tbl>
              <a:tblPr firstRow="1" bandRow="1">
                <a:tableStyleId>{5C22544A-7EE6-4342-B048-85BDC9FD1C3A}</a:tableStyleId>
              </a:tblPr>
              <a:tblGrid>
                <a:gridCol w="3668116">
                  <a:extLst>
                    <a:ext uri="{9D8B030D-6E8A-4147-A177-3AD203B41FA5}">
                      <a16:colId xmlns:a16="http://schemas.microsoft.com/office/drawing/2014/main" xmlns="" val="20000"/>
                    </a:ext>
                  </a:extLst>
                </a:gridCol>
                <a:gridCol w="1362775">
                  <a:extLst>
                    <a:ext uri="{9D8B030D-6E8A-4147-A177-3AD203B41FA5}">
                      <a16:colId xmlns:a16="http://schemas.microsoft.com/office/drawing/2014/main" xmlns="" val="20001"/>
                    </a:ext>
                  </a:extLst>
                </a:gridCol>
                <a:gridCol w="2241447">
                  <a:extLst>
                    <a:ext uri="{9D8B030D-6E8A-4147-A177-3AD203B41FA5}">
                      <a16:colId xmlns:a16="http://schemas.microsoft.com/office/drawing/2014/main" xmlns="" val="20002"/>
                    </a:ext>
                  </a:extLst>
                </a:gridCol>
              </a:tblGrid>
              <a:tr h="282439">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lang="pl-PL" sz="1200" b="1" i="0" u="none" strike="noStrike" dirty="0">
                          <a:solidFill>
                            <a:schemeClr val="bg1"/>
                          </a:solidFill>
                          <a:latin typeface="+mj-lt"/>
                        </a:rPr>
                        <a:t>Co podlega ubezpieczeniu?</a:t>
                      </a:r>
                      <a:endParaRPr lang="pl-PL" sz="1200" b="1" i="0" u="none" strike="noStrike" dirty="0">
                        <a:solidFill>
                          <a:schemeClr val="bg1">
                            <a:lumMod val="85000"/>
                          </a:schemeClr>
                        </a:solidFill>
                        <a:latin typeface="+mj-lt"/>
                      </a:endParaRPr>
                    </a:p>
                  </a:txBody>
                  <a:tcPr marL="36000" marR="36000" marT="36000" marB="36000" anchor="ctr">
                    <a:solidFill>
                      <a:srgbClr val="B41C4F"/>
                    </a:solidFill>
                  </a:tcPr>
                </a:tc>
                <a:tc gridSpan="2">
                  <a:txBody>
                    <a:bodyPr/>
                    <a:lstStyle/>
                    <a:p>
                      <a:pPr algn="ctr"/>
                      <a:r>
                        <a:rPr lang="pl-PL" sz="1200" dirty="0"/>
                        <a:t>Jaki jest zakres ubezpieczenia obowiązkowego budynków?</a:t>
                      </a:r>
                    </a:p>
                  </a:txBody>
                  <a:tcPr marL="36000" marR="36000" marT="36000" marB="36000" anchor="ctr">
                    <a:solidFill>
                      <a:srgbClr val="B41C4F"/>
                    </a:solidFill>
                  </a:tcPr>
                </a:tc>
                <a:tc hMerge="1">
                  <a:txBody>
                    <a:bodyPr/>
                    <a:lstStyle/>
                    <a:p>
                      <a:endParaRPr lang="pl-PL" sz="1200" dirty="0"/>
                    </a:p>
                  </a:txBody>
                  <a:tcPr>
                    <a:solidFill>
                      <a:srgbClr val="B41C4F"/>
                    </a:solidFill>
                  </a:tcPr>
                </a:tc>
                <a:extLst>
                  <a:ext uri="{0D108BD9-81ED-4DB2-BD59-A6C34878D82A}">
                    <a16:rowId xmlns:a16="http://schemas.microsoft.com/office/drawing/2014/main" xmlns="" val="10000"/>
                  </a:ext>
                </a:extLst>
              </a:tr>
              <a:tr h="471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200" dirty="0"/>
                        <a:t>Budynki wchodzące w skład gospodarstwa rolnego </a:t>
                      </a:r>
                      <a:br>
                        <a:rPr lang="pl-PL" sz="1200" dirty="0"/>
                      </a:br>
                      <a:r>
                        <a:rPr lang="pl-PL" sz="1200" dirty="0"/>
                        <a:t>– obiekty budowlane o powierzchni powyżej 20 m2, będące w posiadaniu rolnika.</a:t>
                      </a:r>
                    </a:p>
                  </a:txBody>
                  <a:tcPr marL="36000" marR="36000" marT="36000" marB="36000" anchor="ctr">
                    <a:solidFill>
                      <a:srgbClr val="D2D3D5"/>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pl-PL" sz="1200" kern="1200" dirty="0">
                          <a:solidFill>
                            <a:schemeClr val="tx1"/>
                          </a:solidFill>
                          <a:effectLst/>
                          <a:latin typeface="+mn-lt"/>
                          <a:ea typeface="+mn-ea"/>
                          <a:cs typeface="+mn-cs"/>
                        </a:rPr>
                        <a:t>Zakład ponosi odpowiedzialność, jeżeli zaistniało któreś</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z następujących zdarzeń losowych: </a:t>
                      </a:r>
                    </a:p>
                  </a:txBody>
                  <a:tcPr marL="36000" marR="36000" marT="36000" marB="36000" anchor="ctr">
                    <a:solidFill>
                      <a:srgbClr val="D2D3D5"/>
                    </a:solidFill>
                  </a:tcPr>
                </a:tc>
                <a:tc hMerge="1">
                  <a:txBody>
                    <a:bodyPr/>
                    <a:lstStyle/>
                    <a:p>
                      <a:pPr algn="ctr">
                        <a:lnSpc>
                          <a:spcPts val="1000"/>
                        </a:lnSpc>
                      </a:pPr>
                      <a:endParaRPr lang="pl-PL" sz="800" dirty="0">
                        <a:solidFill>
                          <a:schemeClr val="tx1">
                            <a:lumMod val="75000"/>
                            <a:lumOff val="25000"/>
                          </a:schemeClr>
                        </a:solidFill>
                        <a:latin typeface="+mj-lt"/>
                      </a:endParaRPr>
                    </a:p>
                  </a:txBody>
                  <a:tcPr marL="0" marR="0" marT="36000" marB="36000" anchor="ctr">
                    <a:solidFill>
                      <a:srgbClr val="D2D3D5"/>
                    </a:solidFill>
                  </a:tcPr>
                </a:tc>
                <a:extLst>
                  <a:ext uri="{0D108BD9-81ED-4DB2-BD59-A6C34878D82A}">
                    <a16:rowId xmlns:a16="http://schemas.microsoft.com/office/drawing/2014/main" xmlns="" val="10001"/>
                  </a:ext>
                </a:extLst>
              </a:tr>
              <a:tr h="126152">
                <a:tc rowSpan="7">
                  <a:txBody>
                    <a:bodyPr/>
                    <a:lstStyle/>
                    <a:p>
                      <a:pPr fontAlgn="base"/>
                      <a:r>
                        <a:rPr lang="pl-PL" sz="1200" b="0" i="0" kern="1200" dirty="0">
                          <a:solidFill>
                            <a:schemeClr val="dk1"/>
                          </a:solidFill>
                          <a:effectLst/>
                          <a:latin typeface="+mn-lt"/>
                          <a:ea typeface="+mn-ea"/>
                          <a:cs typeface="+mn-cs"/>
                        </a:rPr>
                        <a:t>Nie podlegają ubezpieczeniu: </a:t>
                      </a:r>
                    </a:p>
                    <a:p>
                      <a:pPr marL="171450" indent="-171450" fontAlgn="base">
                        <a:buClr>
                          <a:srgbClr val="B41C4F"/>
                        </a:buClr>
                        <a:buFont typeface="Arial" pitchFamily="34" charset="0"/>
                        <a:buChar char="•"/>
                      </a:pPr>
                      <a:r>
                        <a:rPr lang="pl-PL" sz="1200" b="0" i="0" kern="1200" dirty="0">
                          <a:solidFill>
                            <a:schemeClr val="dk1"/>
                          </a:solidFill>
                          <a:effectLst/>
                          <a:latin typeface="+mn-lt"/>
                          <a:ea typeface="+mn-ea"/>
                          <a:cs typeface="+mn-cs"/>
                        </a:rPr>
                        <a:t>budynki, których</a:t>
                      </a:r>
                      <a:r>
                        <a:rPr lang="pl-PL" sz="1200" b="1" i="0" kern="1200" dirty="0">
                          <a:solidFill>
                            <a:schemeClr val="dk1"/>
                          </a:solidFill>
                          <a:effectLst/>
                          <a:latin typeface="+mn-lt"/>
                          <a:ea typeface="+mn-ea"/>
                          <a:cs typeface="+mn-cs"/>
                        </a:rPr>
                        <a:t> stan zużycia osiągnął 100%,</a:t>
                      </a:r>
                      <a:endParaRPr lang="pl-PL" sz="1200" b="0" i="0" kern="1200" dirty="0">
                        <a:solidFill>
                          <a:schemeClr val="dk1"/>
                        </a:solidFill>
                        <a:effectLst/>
                        <a:latin typeface="+mn-lt"/>
                        <a:ea typeface="+mn-ea"/>
                        <a:cs typeface="+mn-cs"/>
                      </a:endParaRPr>
                    </a:p>
                    <a:p>
                      <a:pPr marL="171450" indent="-171450" fontAlgn="base">
                        <a:buClr>
                          <a:srgbClr val="B41C4F"/>
                        </a:buClr>
                        <a:buFont typeface="Arial" pitchFamily="34" charset="0"/>
                        <a:buChar char="•"/>
                      </a:pPr>
                      <a:r>
                        <a:rPr lang="pl-PL" sz="1200" b="0" i="0" kern="1200" dirty="0">
                          <a:solidFill>
                            <a:schemeClr val="dk1"/>
                          </a:solidFill>
                          <a:effectLst/>
                          <a:latin typeface="+mn-lt"/>
                          <a:ea typeface="+mn-ea"/>
                          <a:cs typeface="+mn-cs"/>
                        </a:rPr>
                        <a:t>budynki, które zostały przeznaczone </a:t>
                      </a:r>
                      <a:r>
                        <a:rPr lang="pl-PL" sz="1200" b="1" i="0" kern="1200" dirty="0">
                          <a:solidFill>
                            <a:schemeClr val="dk1"/>
                          </a:solidFill>
                          <a:effectLst/>
                          <a:latin typeface="+mn-lt"/>
                          <a:ea typeface="+mn-ea"/>
                          <a:cs typeface="+mn-cs"/>
                        </a:rPr>
                        <a:t>do rozbiórki</a:t>
                      </a:r>
                      <a:r>
                        <a:rPr lang="pl-PL" sz="1200" b="0" i="0" kern="1200" dirty="0">
                          <a:solidFill>
                            <a:schemeClr val="dk1"/>
                          </a:solidFill>
                          <a:effectLst/>
                          <a:latin typeface="+mn-lt"/>
                          <a:ea typeface="+mn-ea"/>
                          <a:cs typeface="+mn-cs"/>
                        </a:rPr>
                        <a:t> na podstawie decyzji odpowiedniego organu,</a:t>
                      </a:r>
                    </a:p>
                    <a:p>
                      <a:pPr marL="171450" indent="-171450" fontAlgn="base">
                        <a:buClr>
                          <a:srgbClr val="B41C4F"/>
                        </a:buClr>
                        <a:buFont typeface="Arial" pitchFamily="34" charset="0"/>
                        <a:buChar char="•"/>
                      </a:pPr>
                      <a:r>
                        <a:rPr lang="pl-PL" sz="1200" b="0" i="0" kern="1200" dirty="0">
                          <a:solidFill>
                            <a:schemeClr val="dk1"/>
                          </a:solidFill>
                          <a:effectLst/>
                          <a:latin typeface="+mn-lt"/>
                          <a:ea typeface="+mn-ea"/>
                          <a:cs typeface="+mn-cs"/>
                        </a:rPr>
                        <a:t>namioty i </a:t>
                      </a:r>
                      <a:r>
                        <a:rPr lang="pl-PL" sz="1200" b="0" i="0" kern="1200" dirty="0">
                          <a:solidFill>
                            <a:schemeClr val="tx1"/>
                          </a:solidFill>
                          <a:effectLst/>
                          <a:latin typeface="+mn-lt"/>
                          <a:ea typeface="+mn-ea"/>
                          <a:cs typeface="+mn-cs"/>
                        </a:rPr>
                        <a:t>folie.</a:t>
                      </a: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ogień</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uderzenie</a:t>
                      </a:r>
                      <a:r>
                        <a:rPr lang="pl-PL" sz="1200" baseline="0" dirty="0">
                          <a:solidFill>
                            <a:schemeClr val="tx1"/>
                          </a:solidFill>
                          <a:latin typeface="+mn-lt"/>
                        </a:rPr>
                        <a:t> pioruna</a:t>
                      </a:r>
                      <a:endParaRPr lang="pl-PL" sz="1200" dirty="0">
                        <a:solidFill>
                          <a:schemeClr val="tx1"/>
                        </a:solidFill>
                        <a:latin typeface="+mn-lt"/>
                      </a:endParaRPr>
                    </a:p>
                  </a:txBody>
                  <a:tcPr marL="36000" marR="36000" marT="0" marB="0" anchor="ctr">
                    <a:solidFill>
                      <a:srgbClr val="E6E7E9"/>
                    </a:solidFill>
                  </a:tcPr>
                </a:tc>
                <a:extLst>
                  <a:ext uri="{0D108BD9-81ED-4DB2-BD59-A6C34878D82A}">
                    <a16:rowId xmlns:a16="http://schemas.microsoft.com/office/drawing/2014/main" xmlns="" val="10002"/>
                  </a:ext>
                </a:extLst>
              </a:tr>
              <a:tr h="143176">
                <a:tc vMerge="1">
                  <a:txBody>
                    <a:bodyPr/>
                    <a:lstStyle/>
                    <a:p>
                      <a:pPr algn="l" fontAlgn="ctr"/>
                      <a:endParaRPr lang="pl-PL" sz="800" b="0" i="0" u="none" strike="noStrike" dirty="0">
                        <a:solidFill>
                          <a:schemeClr val="tx1">
                            <a:lumMod val="75000"/>
                            <a:lumOff val="25000"/>
                          </a:schemeClr>
                        </a:solidFill>
                        <a:latin typeface="Arial"/>
                      </a:endParaRP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huragan</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eksplozja</a:t>
                      </a:r>
                    </a:p>
                  </a:txBody>
                  <a:tcPr marL="36000" marR="36000" marT="0" marB="0" anchor="ctr">
                    <a:solidFill>
                      <a:srgbClr val="E6E7E9"/>
                    </a:solidFill>
                  </a:tcPr>
                </a:tc>
                <a:extLst>
                  <a:ext uri="{0D108BD9-81ED-4DB2-BD59-A6C34878D82A}">
                    <a16:rowId xmlns:a16="http://schemas.microsoft.com/office/drawing/2014/main" xmlns="" val="10003"/>
                  </a:ext>
                </a:extLst>
              </a:tr>
              <a:tr h="129263">
                <a:tc vMerge="1">
                  <a:txBody>
                    <a:bodyPr/>
                    <a:lstStyle/>
                    <a:p>
                      <a:endParaRPr lang="pl-PL"/>
                    </a:p>
                  </a:txBody>
                  <a:tcPr/>
                </a:tc>
                <a:tc>
                  <a:txBody>
                    <a:bodyPr/>
                    <a:lstStyle/>
                    <a:p>
                      <a:pPr marL="177800" indent="-177800">
                        <a:buClr>
                          <a:srgbClr val="B41C4F"/>
                        </a:buClr>
                        <a:buFont typeface="Arial" pitchFamily="34" charset="0"/>
                        <a:buChar char="•"/>
                      </a:pPr>
                      <a:r>
                        <a:rPr lang="pl-PL" sz="1200" dirty="0">
                          <a:solidFill>
                            <a:schemeClr val="tx1"/>
                          </a:solidFill>
                          <a:latin typeface="+mn-lt"/>
                        </a:rPr>
                        <a:t>powódź</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osuniecie się ziemi</a:t>
                      </a:r>
                    </a:p>
                  </a:txBody>
                  <a:tcPr marL="36000" marR="36000" marT="0" marB="0" anchor="ctr">
                    <a:solidFill>
                      <a:srgbClr val="E6E7E9"/>
                    </a:solidFill>
                  </a:tcPr>
                </a:tc>
                <a:extLst>
                  <a:ext uri="{0D108BD9-81ED-4DB2-BD59-A6C34878D82A}">
                    <a16:rowId xmlns:a16="http://schemas.microsoft.com/office/drawing/2014/main" xmlns="" val="10004"/>
                  </a:ext>
                </a:extLst>
              </a:tr>
              <a:tr h="129263">
                <a:tc vMerge="1">
                  <a:txBody>
                    <a:bodyPr/>
                    <a:lstStyle/>
                    <a:p>
                      <a:pPr algn="l" fontAlgn="ctr"/>
                      <a:endParaRPr lang="pl-PL" sz="800" b="0" i="0" u="none" strike="noStrike" dirty="0">
                        <a:solidFill>
                          <a:schemeClr val="tx1">
                            <a:lumMod val="75000"/>
                            <a:lumOff val="25000"/>
                          </a:schemeClr>
                        </a:solidFill>
                        <a:latin typeface="Arial"/>
                      </a:endParaRP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podtopienie</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tąpnięcie</a:t>
                      </a:r>
                    </a:p>
                  </a:txBody>
                  <a:tcPr marL="36000" marR="36000" marT="0" marB="0" anchor="ctr">
                    <a:solidFill>
                      <a:srgbClr val="E6E7E9"/>
                    </a:solidFill>
                  </a:tcPr>
                </a:tc>
                <a:extLst>
                  <a:ext uri="{0D108BD9-81ED-4DB2-BD59-A6C34878D82A}">
                    <a16:rowId xmlns:a16="http://schemas.microsoft.com/office/drawing/2014/main" xmlns="" val="10005"/>
                  </a:ext>
                </a:extLst>
              </a:tr>
              <a:tr h="144509">
                <a:tc vMerge="1">
                  <a:txBody>
                    <a:bodyPr/>
                    <a:lstStyle/>
                    <a:p>
                      <a:pPr algn="l" fontAlgn="ctr"/>
                      <a:endParaRPr lang="pl-PL" sz="800" b="0" i="0" u="none" strike="noStrike" dirty="0">
                        <a:solidFill>
                          <a:schemeClr val="tx1">
                            <a:lumMod val="75000"/>
                            <a:lumOff val="25000"/>
                          </a:schemeClr>
                        </a:solidFill>
                        <a:latin typeface="Arial"/>
                      </a:endParaRP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deszcz nawalny</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lawina</a:t>
                      </a:r>
                    </a:p>
                  </a:txBody>
                  <a:tcPr marL="36000" marR="36000" marT="0" marB="0" anchor="ctr">
                    <a:solidFill>
                      <a:srgbClr val="E6E7E9"/>
                    </a:solidFill>
                  </a:tcPr>
                </a:tc>
                <a:extLst>
                  <a:ext uri="{0D108BD9-81ED-4DB2-BD59-A6C34878D82A}">
                    <a16:rowId xmlns:a16="http://schemas.microsoft.com/office/drawing/2014/main" xmlns="" val="10006"/>
                  </a:ext>
                </a:extLst>
              </a:tr>
              <a:tr h="161040">
                <a:tc vMerge="1">
                  <a:txBody>
                    <a:bodyPr/>
                    <a:lstStyle/>
                    <a:p>
                      <a:pPr algn="l" fontAlgn="ctr"/>
                      <a:endParaRPr lang="pl-PL" sz="800" b="0" i="0" u="none" strike="noStrike" dirty="0">
                        <a:solidFill>
                          <a:schemeClr val="tx1">
                            <a:lumMod val="75000"/>
                            <a:lumOff val="25000"/>
                          </a:schemeClr>
                        </a:solidFill>
                        <a:latin typeface="Arial"/>
                      </a:endParaRP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grad</a:t>
                      </a:r>
                    </a:p>
                  </a:txBody>
                  <a:tcPr marL="36000" marR="36000" marT="0" marB="0" anchor="ctr">
                    <a:solidFill>
                      <a:srgbClr val="E6E7E9"/>
                    </a:solidFill>
                  </a:tcPr>
                </a:tc>
                <a:tc>
                  <a:txBody>
                    <a:bodyPr/>
                    <a:lstStyle/>
                    <a:p>
                      <a:pPr marL="177800" indent="-177800">
                        <a:lnSpc>
                          <a:spcPts val="1000"/>
                        </a:lnSpc>
                        <a:buClr>
                          <a:srgbClr val="B41C4F"/>
                        </a:buClr>
                        <a:buFont typeface="Arial" pitchFamily="34" charset="0"/>
                        <a:buChar char="•"/>
                      </a:pPr>
                      <a:r>
                        <a:rPr lang="pl-PL" sz="1200" dirty="0">
                          <a:solidFill>
                            <a:schemeClr val="tx1"/>
                          </a:solidFill>
                          <a:latin typeface="+mn-lt"/>
                        </a:rPr>
                        <a:t>upadek statku powietrznego</a:t>
                      </a:r>
                    </a:p>
                  </a:txBody>
                  <a:tcPr marL="36000" marR="36000" marT="0" marB="0" anchor="ctr">
                    <a:solidFill>
                      <a:srgbClr val="E6E7E9"/>
                    </a:solidFill>
                  </a:tcPr>
                </a:tc>
                <a:extLst>
                  <a:ext uri="{0D108BD9-81ED-4DB2-BD59-A6C34878D82A}">
                    <a16:rowId xmlns:a16="http://schemas.microsoft.com/office/drawing/2014/main" xmlns="" val="10007"/>
                  </a:ext>
                </a:extLst>
              </a:tr>
              <a:tr h="178064">
                <a:tc vMerge="1">
                  <a:txBody>
                    <a:bodyPr/>
                    <a:lstStyle/>
                    <a:p>
                      <a:pPr algn="l" fontAlgn="ctr"/>
                      <a:endParaRPr lang="pl-PL" sz="800" b="0" i="0" u="none" strike="noStrike" dirty="0">
                        <a:solidFill>
                          <a:schemeClr val="tx1">
                            <a:lumMod val="75000"/>
                            <a:lumOff val="25000"/>
                          </a:schemeClr>
                        </a:solidFill>
                        <a:latin typeface="Arial"/>
                      </a:endParaRPr>
                    </a:p>
                  </a:txBody>
                  <a:tcPr marL="36000" marR="0" marT="0" marB="0" anchor="ctr">
                    <a:solidFill>
                      <a:srgbClr val="E6E7E9"/>
                    </a:solidFill>
                  </a:tcPr>
                </a:tc>
                <a:tc>
                  <a:txBody>
                    <a:bodyPr/>
                    <a:lstStyle/>
                    <a:p>
                      <a:pPr marL="177800" indent="-177800">
                        <a:buClr>
                          <a:srgbClr val="B41C4F"/>
                        </a:buClr>
                        <a:buFont typeface="Arial" pitchFamily="34" charset="0"/>
                        <a:buChar char="•"/>
                      </a:pPr>
                      <a:r>
                        <a:rPr lang="pl-PL" sz="1200" dirty="0">
                          <a:solidFill>
                            <a:schemeClr val="tx1"/>
                          </a:solidFill>
                          <a:latin typeface="+mn-lt"/>
                        </a:rPr>
                        <a:t>opady śniegu</a:t>
                      </a:r>
                    </a:p>
                  </a:txBody>
                  <a:tcPr marL="36000" marR="36000" marT="0" marB="0" anchor="ctr">
                    <a:solidFill>
                      <a:srgbClr val="E6E7E9"/>
                    </a:solidFill>
                  </a:tcPr>
                </a:tc>
                <a:tc>
                  <a:txBody>
                    <a:bodyPr/>
                    <a:lstStyle/>
                    <a:p>
                      <a:pPr marL="171450" indent="-171450">
                        <a:lnSpc>
                          <a:spcPts val="1000"/>
                        </a:lnSpc>
                        <a:buClr>
                          <a:srgbClr val="B41C4F"/>
                        </a:buClr>
                        <a:buFont typeface="Arial" pitchFamily="34" charset="0"/>
                        <a:buChar char="•"/>
                      </a:pPr>
                      <a:endParaRPr lang="pl-PL" sz="1200" dirty="0">
                        <a:solidFill>
                          <a:schemeClr val="tx1"/>
                        </a:solidFill>
                        <a:latin typeface="+mn-lt"/>
                      </a:endParaRPr>
                    </a:p>
                  </a:txBody>
                  <a:tcPr marL="36000" marR="36000" marT="0" marB="0" anchor="ctr">
                    <a:solidFill>
                      <a:srgbClr val="E6E7E9"/>
                    </a:solidFill>
                  </a:tcPr>
                </a:tc>
                <a:extLst>
                  <a:ext uri="{0D108BD9-81ED-4DB2-BD59-A6C34878D82A}">
                    <a16:rowId xmlns:a16="http://schemas.microsoft.com/office/drawing/2014/main" xmlns="" val="10008"/>
                  </a:ext>
                </a:extLst>
              </a:tr>
            </a:tbl>
          </a:graphicData>
        </a:graphic>
      </p:graphicFrame>
      <p:sp>
        <p:nvSpPr>
          <p:cNvPr id="9" name="AutoShape 4">
            <a:extLst>
              <a:ext uri="{FF2B5EF4-FFF2-40B4-BE49-F238E27FC236}">
                <a16:creationId xmlns:a16="http://schemas.microsoft.com/office/drawing/2014/main" xmlns="" id="{8C526F75-716D-4002-8D44-864A7B06896E}"/>
              </a:ext>
            </a:extLst>
          </p:cNvPr>
          <p:cNvSpPr>
            <a:spLocks noChangeArrowheads="1"/>
          </p:cNvSpPr>
          <p:nvPr/>
        </p:nvSpPr>
        <p:spPr bwMode="auto">
          <a:xfrm>
            <a:off x="1835696" y="1347614"/>
            <a:ext cx="5976392" cy="390019"/>
          </a:xfrm>
          <a:prstGeom prst="roundRect">
            <a:avLst>
              <a:gd name="adj" fmla="val 16667"/>
            </a:avLst>
          </a:prstGeom>
          <a:solidFill>
            <a:srgbClr val="B41C4F"/>
          </a:solidFill>
          <a:ln>
            <a:noFill/>
          </a:ln>
          <a:effectLst/>
        </p:spPr>
        <p:txBody>
          <a:bodyPr wrap="none" anchor="ctr"/>
          <a:lstStyle>
            <a:lvl1pPr>
              <a:spcBef>
                <a:spcPct val="20000"/>
              </a:spcBef>
              <a:buClr>
                <a:schemeClr val="hlink"/>
              </a:buClr>
              <a:buFont typeface="Wingdings" panose="05000000000000000000" pitchFamily="2" charset="2"/>
              <a:buChar char="v"/>
              <a:defRPr sz="26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Verdana" panose="020B0604030504040204" pitchFamily="34" charset="0"/>
              </a:defRPr>
            </a:lvl2pPr>
            <a:lvl3pPr marL="1143000" indent="-228600">
              <a:spcBef>
                <a:spcPct val="20000"/>
              </a:spcBef>
              <a:buClr>
                <a:schemeClr val="tx1"/>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a:buNone/>
            </a:pPr>
            <a:r>
              <a:rPr lang="pl-PL" sz="1400" b="1" i="1" dirty="0">
                <a:solidFill>
                  <a:schemeClr val="bg1"/>
                </a:solidFill>
                <a:latin typeface="Arial" panose="020B0604020202020204" pitchFamily="34" charset="0"/>
              </a:rPr>
              <a:t>Rolnik ma obowiązek nabycia polisy od momentu położenia dachu</a:t>
            </a:r>
            <a:endParaRPr lang="pl-PL" sz="1400" b="1" dirty="0">
              <a:solidFill>
                <a:schemeClr val="bg1"/>
              </a:solidFill>
            </a:endParaRPr>
          </a:p>
        </p:txBody>
      </p:sp>
      <p:sp>
        <p:nvSpPr>
          <p:cNvPr id="12" name="Text Box 18">
            <a:extLst>
              <a:ext uri="{FF2B5EF4-FFF2-40B4-BE49-F238E27FC236}">
                <a16:creationId xmlns:a16="http://schemas.microsoft.com/office/drawing/2014/main" xmlns="" id="{82D48A94-F377-4B47-9FFC-C3097B5F7A8D}"/>
              </a:ext>
            </a:extLst>
          </p:cNvPr>
          <p:cNvSpPr txBox="1">
            <a:spLocks noChangeArrowheads="1"/>
          </p:cNvSpPr>
          <p:nvPr/>
        </p:nvSpPr>
        <p:spPr bwMode="auto">
          <a:xfrm>
            <a:off x="1835696" y="1737633"/>
            <a:ext cx="59763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buChar char="v"/>
              <a:defRPr sz="26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Verdana" panose="020B0604030504040204" pitchFamily="34" charset="0"/>
              </a:defRPr>
            </a:lvl2pPr>
            <a:lvl3pPr marL="1143000" indent="-228600">
              <a:spcBef>
                <a:spcPct val="20000"/>
              </a:spcBef>
              <a:buClr>
                <a:schemeClr val="tx1"/>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0" hangingPunct="0">
              <a:buNone/>
            </a:pPr>
            <a:r>
              <a:rPr lang="pl-PL" altLang="pl-PL" sz="1200" dirty="0">
                <a:latin typeface="+mj-lt"/>
              </a:rPr>
              <a:t>Podstawa prawna: ustawa z dnia 23 maja 2003 r. o ubezpieczeniach obowiązkowych, Ubezpieczeniowym Funduszu Gwarancyjnym i Polskim Biurze Ubezpieczycieli Komunikacyjnych</a:t>
            </a:r>
            <a:endParaRPr lang="de-DE" altLang="pl-PL" sz="1200" dirty="0">
              <a:latin typeface="+mj-lt"/>
            </a:endParaRPr>
          </a:p>
        </p:txBody>
      </p:sp>
    </p:spTree>
    <p:extLst>
      <p:ext uri="{BB962C8B-B14F-4D97-AF65-F5344CB8AC3E}">
        <p14:creationId xmlns:p14="http://schemas.microsoft.com/office/powerpoint/2010/main" val="4242321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4"/>
          </p:nvPr>
        </p:nvSpPr>
        <p:spPr>
          <a:xfrm>
            <a:off x="5148064" y="1491630"/>
            <a:ext cx="3600648" cy="2231628"/>
          </a:xfrm>
          <a:prstGeom prst="roundRect">
            <a:avLst>
              <a:gd name="adj" fmla="val 2351"/>
            </a:avLst>
          </a:prstGeom>
        </p:spPr>
        <p:txBody>
          <a:bodyPr/>
          <a:lstStyle/>
          <a:p>
            <a:pPr marL="0" indent="0">
              <a:buNone/>
            </a:pPr>
            <a:r>
              <a:rPr lang="pl-PL" sz="1400" b="1" dirty="0">
                <a:solidFill>
                  <a:srgbClr val="B41C4F"/>
                </a:solidFill>
              </a:rPr>
              <a:t>Co w przypadku braku ubezpieczenia obowiązkowego budynków?</a:t>
            </a:r>
          </a:p>
          <a:p>
            <a:pPr marL="177800" indent="-177800"/>
            <a:r>
              <a:rPr lang="pl-PL" dirty="0">
                <a:solidFill>
                  <a:schemeClr val="bg1"/>
                </a:solidFill>
              </a:rPr>
              <a:t>skutki szkody obciążają finanse rolnika,</a:t>
            </a:r>
          </a:p>
          <a:p>
            <a:pPr marL="177800" indent="-177800"/>
            <a:r>
              <a:rPr lang="pl-PL" dirty="0">
                <a:solidFill>
                  <a:schemeClr val="bg1"/>
                </a:solidFill>
              </a:rPr>
              <a:t>posiadacz gospodarstwa podlega karze nakładanej przez Ubezpieczeniowy Fundusz Gwarancyjny.</a:t>
            </a:r>
          </a:p>
          <a:p>
            <a:pPr marL="0" indent="0">
              <a:buNone/>
            </a:pPr>
            <a:r>
              <a:rPr lang="pl-PL" dirty="0">
                <a:solidFill>
                  <a:schemeClr val="bg1"/>
                </a:solidFill>
              </a:rPr>
              <a:t>Do kontroli zobowiązany jest wójt (burmistrz, prezydent miasta) właściwy ze względu na miejsce położenia gospodarstwa rolnego lub miejsca zamieszkania rolnika. Wysokość kary to równowartość 1/4 minimalnego wynagrodzenia za pracę</a:t>
            </a:r>
          </a:p>
        </p:txBody>
      </p:sp>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4</a:t>
            </a:fld>
            <a:endParaRPr lang="pl-PL" dirty="0"/>
          </a:p>
        </p:txBody>
      </p:sp>
      <p:sp>
        <p:nvSpPr>
          <p:cNvPr id="6" name="Tytuł 5"/>
          <p:cNvSpPr>
            <a:spLocks noGrp="1"/>
          </p:cNvSpPr>
          <p:nvPr>
            <p:ph type="title"/>
          </p:nvPr>
        </p:nvSpPr>
        <p:spPr>
          <a:xfrm>
            <a:off x="467545" y="339502"/>
            <a:ext cx="8281168" cy="864096"/>
          </a:xfrm>
        </p:spPr>
        <p:txBody>
          <a:bodyPr/>
          <a:lstStyle/>
          <a:p>
            <a:pPr eaLnBrk="0" hangingPunct="0"/>
            <a:r>
              <a:rPr lang="pl-PL" altLang="pl-PL" sz="2400" dirty="0"/>
              <a:t>Wyłączenia i zasady dodatkowe w obowiązkowym ubezpieczeniu budynków wchodzących w skład gospodarstwa rolnego</a:t>
            </a:r>
            <a:endParaRPr lang="de-DE" altLang="pl-PL" sz="2400" dirty="0"/>
          </a:p>
        </p:txBody>
      </p:sp>
      <p:sp>
        <p:nvSpPr>
          <p:cNvPr id="3" name="Symbol zastępczy zawartości 2"/>
          <p:cNvSpPr>
            <a:spLocks noGrp="1"/>
          </p:cNvSpPr>
          <p:nvPr>
            <p:ph idx="13"/>
          </p:nvPr>
        </p:nvSpPr>
        <p:spPr>
          <a:xfrm>
            <a:off x="539750" y="1491630"/>
            <a:ext cx="4464298" cy="2232248"/>
          </a:xfrm>
          <a:prstGeom prst="roundRect">
            <a:avLst>
              <a:gd name="adj" fmla="val 3573"/>
            </a:avLst>
          </a:prstGeom>
        </p:spPr>
        <p:txBody>
          <a:bodyPr tIns="46800"/>
          <a:lstStyle/>
          <a:p>
            <a:pPr marL="0" lvl="1" indent="0" eaLnBrk="0" hangingPunct="0">
              <a:buNone/>
            </a:pPr>
            <a:r>
              <a:rPr lang="pl-PL" sz="1400" b="1" dirty="0">
                <a:solidFill>
                  <a:srgbClr val="B41C4F"/>
                </a:solidFill>
              </a:rPr>
              <a:t>Jakie wyłączenia ochrony znajdują się w ustawie?</a:t>
            </a:r>
            <a:endParaRPr lang="pl-PL" altLang="pl-PL" sz="1400" b="1" dirty="0">
              <a:solidFill>
                <a:srgbClr val="B41C4F"/>
              </a:solidFill>
            </a:endParaRPr>
          </a:p>
          <a:p>
            <a:pPr marL="177800" lvl="0" indent="-177800"/>
            <a:r>
              <a:rPr lang="pl-PL" dirty="0"/>
              <a:t>szkody wyrządzone umyślnie przez ubezpieczającego lub przez osobę, za którą ubezpieczający ponosi odpowiedzialność lub która pozostaje z ubezpieczającym we wspólnym gospodarstwie domowym,</a:t>
            </a:r>
          </a:p>
          <a:p>
            <a:pPr marL="177800" lvl="0" indent="-177800"/>
            <a:r>
              <a:rPr lang="pl-PL" dirty="0"/>
              <a:t>szkody wyrządzone wskutek rażącego niedbalstwa przez osoby, </a:t>
            </a:r>
            <a:br>
              <a:rPr lang="pl-PL" dirty="0"/>
            </a:br>
            <a:r>
              <a:rPr lang="pl-PL" dirty="0"/>
              <a:t>o których mowa powyżej,</a:t>
            </a:r>
          </a:p>
          <a:p>
            <a:pPr marL="177800" lvl="0" indent="-177800"/>
            <a:r>
              <a:rPr lang="pl-PL" dirty="0"/>
              <a:t>szkody górnicze w rozumieniu przepisów prawa geologicznego </a:t>
            </a:r>
            <a:br>
              <a:rPr lang="pl-PL" dirty="0"/>
            </a:br>
            <a:r>
              <a:rPr lang="pl-PL" dirty="0"/>
              <a:t>i górniczego,</a:t>
            </a:r>
          </a:p>
          <a:p>
            <a:pPr marL="177800" lvl="0" indent="-177800"/>
            <a:r>
              <a:rPr lang="pl-PL" dirty="0"/>
              <a:t>szkody powstałe wskutek trzęsienia ziemi.</a:t>
            </a:r>
          </a:p>
        </p:txBody>
      </p:sp>
      <p:sp>
        <p:nvSpPr>
          <p:cNvPr id="18" name="Symbol zastępczy zawartości 2"/>
          <p:cNvSpPr>
            <a:spLocks noGrp="1"/>
          </p:cNvSpPr>
          <p:nvPr>
            <p:ph idx="13"/>
          </p:nvPr>
        </p:nvSpPr>
        <p:spPr>
          <a:xfrm>
            <a:off x="539749" y="3876562"/>
            <a:ext cx="8208963" cy="288032"/>
          </a:xfrm>
          <a:prstGeom prst="roundRect">
            <a:avLst>
              <a:gd name="adj" fmla="val 15610"/>
            </a:avLst>
          </a:prstGeom>
        </p:spPr>
        <p:txBody>
          <a:bodyPr tIns="46800"/>
          <a:lstStyle/>
          <a:p>
            <a:pPr marL="0" indent="0">
              <a:buNone/>
            </a:pPr>
            <a:r>
              <a:rPr lang="pl-PL" i="1" dirty="0"/>
              <a:t>Jeżeli, po podpisaniu polisy, nastąpi zmiana właściciela budynków, prawa i obowiązki rolnika przechodzą na nowego właściciela.</a:t>
            </a:r>
            <a:endParaRPr lang="pl-PL" dirty="0"/>
          </a:p>
        </p:txBody>
      </p:sp>
      <p:sp>
        <p:nvSpPr>
          <p:cNvPr id="19" name="Symbol zastępczy zawartości 2"/>
          <p:cNvSpPr>
            <a:spLocks noGrp="1"/>
          </p:cNvSpPr>
          <p:nvPr>
            <p:ph idx="13"/>
          </p:nvPr>
        </p:nvSpPr>
        <p:spPr>
          <a:xfrm>
            <a:off x="539749" y="4299942"/>
            <a:ext cx="6912571" cy="720080"/>
          </a:xfrm>
          <a:prstGeom prst="roundRect">
            <a:avLst>
              <a:gd name="adj" fmla="val 15610"/>
            </a:avLst>
          </a:prstGeom>
          <a:solidFill>
            <a:srgbClr val="B41C4F"/>
          </a:solidFill>
        </p:spPr>
        <p:txBody>
          <a:bodyPr tIns="46800"/>
          <a:lstStyle/>
          <a:p>
            <a:pPr marL="0" indent="0">
              <a:buNone/>
            </a:pPr>
            <a:r>
              <a:rPr lang="pl-PL" b="1" dirty="0">
                <a:solidFill>
                  <a:schemeClr val="bg1"/>
                </a:solidFill>
              </a:rPr>
              <a:t>Umowę ubezpieczenia obowiązkowego budynków rolnik zawiera na 12 miesięcy. </a:t>
            </a:r>
            <a:br>
              <a:rPr lang="pl-PL" b="1" dirty="0">
                <a:solidFill>
                  <a:schemeClr val="bg1"/>
                </a:solidFill>
              </a:rPr>
            </a:br>
            <a:r>
              <a:rPr lang="pl-PL" b="1" dirty="0">
                <a:solidFill>
                  <a:schemeClr val="bg1"/>
                </a:solidFill>
              </a:rPr>
              <a:t>Umowa raz zawarta jest automatycznie przedłużana na lata następne, chyba że zostanie wypowiedziana przed upływem okresu ubezpieczenia.</a:t>
            </a:r>
          </a:p>
        </p:txBody>
      </p:sp>
    </p:spTree>
    <p:extLst>
      <p:ext uri="{BB962C8B-B14F-4D97-AF65-F5344CB8AC3E}">
        <p14:creationId xmlns:p14="http://schemas.microsoft.com/office/powerpoint/2010/main" val="192236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4"/>
          </p:nvPr>
        </p:nvSpPr>
        <p:spPr>
          <a:xfrm>
            <a:off x="5435600" y="1419622"/>
            <a:ext cx="3313112" cy="3096344"/>
          </a:xfrm>
          <a:prstGeom prst="roundRect">
            <a:avLst>
              <a:gd name="adj" fmla="val 2351"/>
            </a:avLst>
          </a:prstGeom>
        </p:spPr>
        <p:txBody>
          <a:bodyPr/>
          <a:lstStyle/>
          <a:p>
            <a:pPr marL="0" indent="0">
              <a:buNone/>
            </a:pPr>
            <a:r>
              <a:rPr lang="pl-PL" sz="1400" b="1" dirty="0">
                <a:solidFill>
                  <a:srgbClr val="B41C4F"/>
                </a:solidFill>
              </a:rPr>
              <a:t>Definicje z ustawy</a:t>
            </a:r>
          </a:p>
          <a:p>
            <a:pPr marL="0" indent="0">
              <a:buNone/>
            </a:pPr>
            <a:r>
              <a:rPr lang="pl-PL" dirty="0">
                <a:solidFill>
                  <a:schemeClr val="bg1"/>
                </a:solidFill>
              </a:rPr>
              <a:t>Suma ubezpieczenia może być ustalona na podstawie:</a:t>
            </a:r>
          </a:p>
          <a:p>
            <a:pPr marL="177800" indent="-177800"/>
            <a:r>
              <a:rPr lang="pl-PL" dirty="0">
                <a:solidFill>
                  <a:schemeClr val="bg1"/>
                </a:solidFill>
              </a:rPr>
              <a:t>cenników stosowanych przez zakład ubezpieczeń do szacowania wartości budynków;</a:t>
            </a:r>
          </a:p>
          <a:p>
            <a:pPr marL="177800" indent="-177800"/>
            <a:r>
              <a:rPr lang="pl-PL" dirty="0">
                <a:solidFill>
                  <a:schemeClr val="bg1"/>
                </a:solidFill>
              </a:rPr>
              <a:t>powykonawczego kosztorysu budowlanego, sporządzonego zgodnie z zasadami kalkulacji </a:t>
            </a:r>
            <a:br>
              <a:rPr lang="pl-PL" dirty="0">
                <a:solidFill>
                  <a:schemeClr val="bg1"/>
                </a:solidFill>
              </a:rPr>
            </a:br>
            <a:r>
              <a:rPr lang="pl-PL" dirty="0">
                <a:solidFill>
                  <a:schemeClr val="bg1"/>
                </a:solidFill>
              </a:rPr>
              <a:t>i ustalenia wartości robót budowlanych obowiązującymi w budownictwie, przez osobę posiadającą uprawnienia w tym zakresie albo wyceny rzeczoznawcy. Normy zużycia budynków rolniczych określa zakład ubezpieczeń stosownie do przepisów prawa budowlanego.</a:t>
            </a:r>
          </a:p>
        </p:txBody>
      </p:sp>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5</a:t>
            </a:fld>
            <a:endParaRPr lang="pl-PL"/>
          </a:p>
        </p:txBody>
      </p:sp>
      <p:sp>
        <p:nvSpPr>
          <p:cNvPr id="6" name="Tytuł 5"/>
          <p:cNvSpPr>
            <a:spLocks noGrp="1"/>
          </p:cNvSpPr>
          <p:nvPr>
            <p:ph type="title"/>
          </p:nvPr>
        </p:nvSpPr>
        <p:spPr>
          <a:xfrm>
            <a:off x="467545" y="339502"/>
            <a:ext cx="6840760" cy="792088"/>
          </a:xfrm>
        </p:spPr>
        <p:txBody>
          <a:bodyPr/>
          <a:lstStyle/>
          <a:p>
            <a:pPr eaLnBrk="0" hangingPunct="0"/>
            <a:r>
              <a:rPr lang="pl-PL" altLang="pl-PL" sz="2400" dirty="0"/>
              <a:t>Obowiązkowe ubezpieczenie budynków wchodzących </a:t>
            </a:r>
            <a:br>
              <a:rPr lang="pl-PL" altLang="pl-PL" sz="2400" dirty="0"/>
            </a:br>
            <a:r>
              <a:rPr lang="pl-PL" altLang="pl-PL" sz="2400" dirty="0"/>
              <a:t>w skład gospodarstwa rolnego</a:t>
            </a:r>
          </a:p>
        </p:txBody>
      </p:sp>
      <p:sp>
        <p:nvSpPr>
          <p:cNvPr id="13" name="Symbol zastępczy zawartości 11"/>
          <p:cNvSpPr>
            <a:spLocks noGrp="1"/>
          </p:cNvSpPr>
          <p:nvPr>
            <p:ph idx="15"/>
          </p:nvPr>
        </p:nvSpPr>
        <p:spPr>
          <a:xfrm>
            <a:off x="541486" y="1419623"/>
            <a:ext cx="4750594" cy="432048"/>
          </a:xfrm>
          <a:prstGeom prst="roundRect">
            <a:avLst>
              <a:gd name="adj" fmla="val 13660"/>
            </a:avLst>
          </a:prstGeom>
        </p:spPr>
        <p:txBody>
          <a:bodyPr/>
          <a:lstStyle/>
          <a:p>
            <a:pPr marL="87313" lvl="1" indent="0" eaLnBrk="0" hangingPunct="0">
              <a:buNone/>
            </a:pPr>
            <a:r>
              <a:rPr lang="pl-PL" altLang="pl-PL" sz="1400" b="1" dirty="0">
                <a:cs typeface="Times New Roman" panose="02020603050405020304" pitchFamily="18" charset="0"/>
              </a:rPr>
              <a:t>JAK USTALANA JEST SUMA UBEZPIECZENIA?</a:t>
            </a:r>
            <a:endParaRPr lang="pl-PL" altLang="pl-PL" sz="1400" b="1" dirty="0"/>
          </a:p>
        </p:txBody>
      </p:sp>
      <p:sp>
        <p:nvSpPr>
          <p:cNvPr id="14" name="Symbol zastępczy zawartości 11"/>
          <p:cNvSpPr>
            <a:spLocks noGrp="1"/>
          </p:cNvSpPr>
          <p:nvPr>
            <p:ph idx="15"/>
          </p:nvPr>
        </p:nvSpPr>
        <p:spPr>
          <a:xfrm>
            <a:off x="540941" y="3579862"/>
            <a:ext cx="4750594" cy="936104"/>
          </a:xfrm>
        </p:spPr>
        <p:txBody>
          <a:bodyPr anchor="b"/>
          <a:lstStyle/>
          <a:p>
            <a:pPr marL="87313" lvl="1" indent="0" eaLnBrk="0" hangingPunct="0">
              <a:buNone/>
            </a:pPr>
            <a:r>
              <a:rPr lang="pl-PL" altLang="pl-PL" dirty="0">
                <a:cs typeface="Times New Roman" panose="02020603050405020304" pitchFamily="18" charset="0"/>
              </a:rPr>
              <a:t>Sum</a:t>
            </a:r>
            <a:r>
              <a:rPr lang="pl-PL" altLang="pl-PL" dirty="0"/>
              <a:t>ę</a:t>
            </a:r>
            <a:r>
              <a:rPr lang="pl-PL" altLang="pl-PL" dirty="0">
                <a:cs typeface="Times New Roman" panose="02020603050405020304" pitchFamily="18" charset="0"/>
              </a:rPr>
              <a:t> ubezpieczenia budynku wchodzącego w skład gospodarstwa rolnego obliczamy mno</a:t>
            </a:r>
            <a:r>
              <a:rPr lang="pl-PL" altLang="pl-PL" dirty="0"/>
              <a:t>żą</a:t>
            </a:r>
            <a:r>
              <a:rPr lang="pl-PL" altLang="pl-PL" dirty="0">
                <a:cs typeface="Times New Roman" panose="02020603050405020304" pitchFamily="18" charset="0"/>
              </a:rPr>
              <a:t>c powierzchni</a:t>
            </a:r>
            <a:r>
              <a:rPr lang="pl-PL" altLang="pl-PL" dirty="0"/>
              <a:t>ę</a:t>
            </a:r>
            <a:r>
              <a:rPr lang="pl-PL" altLang="pl-PL" dirty="0">
                <a:cs typeface="Times New Roman" panose="02020603050405020304" pitchFamily="18" charset="0"/>
              </a:rPr>
              <a:t> </a:t>
            </a:r>
            <a:r>
              <a:rPr lang="pl-PL" altLang="pl-PL" dirty="0"/>
              <a:t>uż</a:t>
            </a:r>
            <a:r>
              <a:rPr lang="pl-PL" altLang="pl-PL" dirty="0">
                <a:cs typeface="Times New Roman" panose="02020603050405020304" pitchFamily="18" charset="0"/>
              </a:rPr>
              <a:t>ytkow</a:t>
            </a:r>
            <a:r>
              <a:rPr lang="pl-PL" altLang="pl-PL" dirty="0"/>
              <a:t>ą</a:t>
            </a:r>
            <a:r>
              <a:rPr lang="pl-PL" altLang="pl-PL" dirty="0">
                <a:cs typeface="Times New Roman" panose="02020603050405020304" pitchFamily="18" charset="0"/>
              </a:rPr>
              <a:t> budynku przez średni</a:t>
            </a:r>
            <a:r>
              <a:rPr lang="pl-PL" altLang="pl-PL" dirty="0"/>
              <a:t>ą </a:t>
            </a:r>
            <a:r>
              <a:rPr lang="pl-PL" altLang="pl-PL" dirty="0">
                <a:cs typeface="Times New Roman" panose="02020603050405020304" pitchFamily="18" charset="0"/>
              </a:rPr>
              <a:t>wartość 1 m</a:t>
            </a:r>
            <a:r>
              <a:rPr lang="pl-PL" altLang="pl-PL" baseline="30000" dirty="0">
                <a:cs typeface="Times New Roman" panose="02020603050405020304" pitchFamily="18" charset="0"/>
              </a:rPr>
              <a:t>2</a:t>
            </a:r>
            <a:r>
              <a:rPr lang="pl-PL" altLang="pl-PL" dirty="0">
                <a:cs typeface="Times New Roman" panose="02020603050405020304" pitchFamily="18" charset="0"/>
              </a:rPr>
              <a:t>, odejmuj</a:t>
            </a:r>
            <a:r>
              <a:rPr lang="pl-PL" altLang="pl-PL" dirty="0"/>
              <a:t>ą</a:t>
            </a:r>
            <a:r>
              <a:rPr lang="pl-PL" altLang="pl-PL" dirty="0">
                <a:cs typeface="Times New Roman" panose="02020603050405020304" pitchFamily="18" charset="0"/>
              </a:rPr>
              <a:t>c nast</a:t>
            </a:r>
            <a:r>
              <a:rPr lang="pl-PL" altLang="pl-PL" dirty="0"/>
              <a:t>ę</a:t>
            </a:r>
            <a:r>
              <a:rPr lang="pl-PL" altLang="pl-PL" dirty="0">
                <a:cs typeface="Times New Roman" panose="02020603050405020304" pitchFamily="18" charset="0"/>
              </a:rPr>
              <a:t>pnie jego zu</a:t>
            </a:r>
            <a:r>
              <a:rPr lang="pl-PL" altLang="pl-PL" dirty="0"/>
              <a:t>ży</a:t>
            </a:r>
            <a:r>
              <a:rPr lang="pl-PL" altLang="pl-PL" dirty="0">
                <a:cs typeface="Times New Roman" panose="02020603050405020304" pitchFamily="18" charset="0"/>
              </a:rPr>
              <a:t>cie w %.</a:t>
            </a:r>
            <a:br>
              <a:rPr lang="pl-PL" altLang="pl-PL" dirty="0">
                <a:cs typeface="Times New Roman" panose="02020603050405020304" pitchFamily="18" charset="0"/>
              </a:rPr>
            </a:br>
            <a:endParaRPr lang="pl-PL" altLang="pl-PL" sz="500" dirty="0"/>
          </a:p>
        </p:txBody>
      </p:sp>
      <p:sp>
        <p:nvSpPr>
          <p:cNvPr id="3" name="Symbol zastępczy zawartości 2"/>
          <p:cNvSpPr>
            <a:spLocks noGrp="1"/>
          </p:cNvSpPr>
          <p:nvPr>
            <p:ph idx="13"/>
          </p:nvPr>
        </p:nvSpPr>
        <p:spPr>
          <a:xfrm>
            <a:off x="539750" y="1779662"/>
            <a:ext cx="4752330" cy="1944216"/>
          </a:xfrm>
          <a:prstGeom prst="roundRect">
            <a:avLst>
              <a:gd name="adj" fmla="val 0"/>
            </a:avLst>
          </a:prstGeom>
        </p:spPr>
        <p:txBody>
          <a:bodyPr tIns="72000"/>
          <a:lstStyle/>
          <a:p>
            <a:pPr marL="268288" lvl="1" indent="-180975" eaLnBrk="0" hangingPunct="0"/>
            <a:r>
              <a:rPr lang="pl-PL" altLang="pl-PL" dirty="0"/>
              <a:t>sumę ubezpieczenia określa posiadacz gospodarstwa, </a:t>
            </a:r>
          </a:p>
          <a:p>
            <a:pPr marL="268288" lvl="1" indent="-180975" eaLnBrk="0" hangingPunct="0"/>
            <a:r>
              <a:rPr lang="pl-PL" altLang="pl-PL" dirty="0"/>
              <a:t>ustawa o ubezpieczeniach obowiązkowych wskazuje, że rolnik może ubezpieczyć budynki według:</a:t>
            </a:r>
          </a:p>
          <a:p>
            <a:pPr marL="446088" lvl="1" indent="-177800" eaLnBrk="0" hangingPunct="0">
              <a:buFont typeface="+mj-lt"/>
              <a:buAutoNum type="alphaLcPeriod"/>
            </a:pPr>
            <a:r>
              <a:rPr lang="pl-PL" altLang="pl-PL" dirty="0"/>
              <a:t>wartości rzeczywistej budynku, przez którą rozumie się wartość </a:t>
            </a:r>
            <a:br>
              <a:rPr lang="pl-PL" altLang="pl-PL" dirty="0"/>
            </a:br>
            <a:r>
              <a:rPr lang="pl-PL" altLang="pl-PL" dirty="0"/>
              <a:t>w stanie nowym w dniu zawarcia umowy, pomniejszoną o stopień zużycia budynku rolniczego,</a:t>
            </a:r>
          </a:p>
          <a:p>
            <a:pPr marL="446088" lvl="1" indent="-177800" eaLnBrk="0" hangingPunct="0">
              <a:buFont typeface="+mj-lt"/>
              <a:buAutoNum type="alphaLcPeriod"/>
            </a:pPr>
            <a:r>
              <a:rPr lang="pl-PL" altLang="pl-PL" dirty="0"/>
              <a:t>wartości nowej - w odniesieniu do budynków nowych oraz takich, których stopień zużycia w dniu zawarcia umowy ubezpieczenia nie przekracza 10 %.</a:t>
            </a:r>
          </a:p>
        </p:txBody>
      </p:sp>
    </p:spTree>
    <p:extLst>
      <p:ext uri="{BB962C8B-B14F-4D97-AF65-F5344CB8AC3E}">
        <p14:creationId xmlns:p14="http://schemas.microsoft.com/office/powerpoint/2010/main" val="290824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12"/>
          </p:nvPr>
        </p:nvSpPr>
        <p:spPr/>
        <p:txBody>
          <a:bodyPr/>
          <a:lstStyle/>
          <a:p>
            <a:fld id="{CF567F1F-167A-4A9C-A046-3C347B49A1AC}" type="slidenum">
              <a:rPr lang="pl-PL" smtClean="0"/>
              <a:pPr/>
              <a:t>6</a:t>
            </a:fld>
            <a:endParaRPr lang="pl-PL"/>
          </a:p>
        </p:txBody>
      </p:sp>
      <p:sp>
        <p:nvSpPr>
          <p:cNvPr id="6" name="Tytuł 5"/>
          <p:cNvSpPr>
            <a:spLocks noGrp="1"/>
          </p:cNvSpPr>
          <p:nvPr>
            <p:ph type="title"/>
          </p:nvPr>
        </p:nvSpPr>
        <p:spPr>
          <a:xfrm>
            <a:off x="467545" y="339502"/>
            <a:ext cx="6192687" cy="514738"/>
          </a:xfrm>
        </p:spPr>
        <p:txBody>
          <a:bodyPr/>
          <a:lstStyle/>
          <a:p>
            <a:pPr eaLnBrk="0" hangingPunct="0"/>
            <a:r>
              <a:rPr lang="pl-PL" altLang="pl-PL" sz="2400" dirty="0"/>
              <a:t>Przykład – zasady ustalania sumy ubezpieczenia</a:t>
            </a:r>
          </a:p>
        </p:txBody>
      </p:sp>
      <p:sp>
        <p:nvSpPr>
          <p:cNvPr id="11" name="Symbol zastępczy zawartości 2"/>
          <p:cNvSpPr>
            <a:spLocks noGrp="1"/>
          </p:cNvSpPr>
          <p:nvPr>
            <p:ph idx="13"/>
          </p:nvPr>
        </p:nvSpPr>
        <p:spPr>
          <a:xfrm>
            <a:off x="539750" y="1491630"/>
            <a:ext cx="3528194" cy="2191213"/>
          </a:xfrm>
          <a:prstGeom prst="roundRect">
            <a:avLst>
              <a:gd name="adj" fmla="val 3573"/>
            </a:avLst>
          </a:prstGeom>
        </p:spPr>
        <p:txBody>
          <a:bodyPr tIns="46800"/>
          <a:lstStyle/>
          <a:p>
            <a:pPr marL="0" indent="0">
              <a:buNone/>
            </a:pPr>
            <a:r>
              <a:rPr lang="pl-PL" sz="1400" b="1" dirty="0">
                <a:solidFill>
                  <a:srgbClr val="B41C4F"/>
                </a:solidFill>
              </a:rPr>
              <a:t>Przy obliczaniu sumy ubezpieczenia należy pamiętać o:</a:t>
            </a:r>
          </a:p>
          <a:p>
            <a:pPr marL="177800" indent="-177800">
              <a:spcBef>
                <a:spcPts val="600"/>
              </a:spcBef>
            </a:pPr>
            <a:r>
              <a:rPr lang="pl-PL" dirty="0"/>
              <a:t>zastosowaniu tabeli Rossa, która oddaje faktyczne zużycie techniczne budynków, tabela ta najczęściej jest stosowana  przez zakłady ubezpieczeń,</a:t>
            </a:r>
          </a:p>
          <a:p>
            <a:pPr marL="177800" indent="-177800">
              <a:spcBef>
                <a:spcPts val="600"/>
              </a:spcBef>
            </a:pPr>
            <a:r>
              <a:rPr lang="pl-PL" dirty="0"/>
              <a:t>zmniejszeniu wartości zużycia technicznego </a:t>
            </a:r>
            <a:br>
              <a:rPr lang="pl-PL" dirty="0"/>
            </a:br>
            <a:r>
              <a:rPr lang="pl-PL" dirty="0"/>
              <a:t>w wyniku remontów i nakładów inwestycyjnych,</a:t>
            </a:r>
          </a:p>
          <a:p>
            <a:pPr marL="177800" indent="-177800">
              <a:spcBef>
                <a:spcPts val="600"/>
              </a:spcBef>
            </a:pPr>
            <a:r>
              <a:rPr lang="pl-PL" dirty="0"/>
              <a:t>każdy budynek ma osobno obliczaną sumę ubezpieczenia.</a:t>
            </a:r>
          </a:p>
        </p:txBody>
      </p:sp>
      <p:pic>
        <p:nvPicPr>
          <p:cNvPr id="15" name="Obraz 14">
            <a:extLst>
              <a:ext uri="{FF2B5EF4-FFF2-40B4-BE49-F238E27FC236}">
                <a16:creationId xmlns:a16="http://schemas.microsoft.com/office/drawing/2014/main" xmlns="" id="{A4A7CC2C-095B-47D8-AD0C-AD28B54BF9E8}"/>
              </a:ext>
            </a:extLst>
          </p:cNvPr>
          <p:cNvPicPr>
            <a:picLocks noChangeAspect="1"/>
          </p:cNvPicPr>
          <p:nvPr/>
        </p:nvPicPr>
        <p:blipFill>
          <a:blip r:embed="rId3"/>
          <a:stretch>
            <a:fillRect/>
          </a:stretch>
        </p:blipFill>
        <p:spPr>
          <a:xfrm>
            <a:off x="4499990" y="965148"/>
            <a:ext cx="4534287" cy="1176071"/>
          </a:xfrm>
          <a:prstGeom prst="rect">
            <a:avLst/>
          </a:prstGeom>
        </p:spPr>
      </p:pic>
      <p:pic>
        <p:nvPicPr>
          <p:cNvPr id="16" name="Obraz 15">
            <a:extLst>
              <a:ext uri="{FF2B5EF4-FFF2-40B4-BE49-F238E27FC236}">
                <a16:creationId xmlns:a16="http://schemas.microsoft.com/office/drawing/2014/main" xmlns="" id="{234DE679-61C6-485D-8969-0C5DB58FF22D}"/>
              </a:ext>
            </a:extLst>
          </p:cNvPr>
          <p:cNvPicPr>
            <a:picLocks noChangeAspect="1"/>
          </p:cNvPicPr>
          <p:nvPr/>
        </p:nvPicPr>
        <p:blipFill>
          <a:blip r:embed="rId4"/>
          <a:stretch>
            <a:fillRect/>
          </a:stretch>
        </p:blipFill>
        <p:spPr>
          <a:xfrm>
            <a:off x="4499992" y="2341147"/>
            <a:ext cx="4534286" cy="1341696"/>
          </a:xfrm>
          <a:prstGeom prst="rect">
            <a:avLst/>
          </a:prstGeom>
        </p:spPr>
      </p:pic>
      <p:sp>
        <p:nvSpPr>
          <p:cNvPr id="17" name="Symbol zastępczy zawartości 2"/>
          <p:cNvSpPr>
            <a:spLocks noGrp="1"/>
          </p:cNvSpPr>
          <p:nvPr>
            <p:ph idx="13"/>
          </p:nvPr>
        </p:nvSpPr>
        <p:spPr>
          <a:xfrm>
            <a:off x="4572000" y="749124"/>
            <a:ext cx="3024138" cy="216024"/>
          </a:xfrm>
          <a:prstGeom prst="roundRect">
            <a:avLst>
              <a:gd name="adj" fmla="val 3573"/>
            </a:avLst>
          </a:prstGeom>
          <a:noFill/>
        </p:spPr>
        <p:txBody>
          <a:bodyPr tIns="46800"/>
          <a:lstStyle/>
          <a:p>
            <a:pPr marL="177800" indent="-177800"/>
            <a:r>
              <a:rPr lang="pl-PL" b="1" dirty="0"/>
              <a:t>Tabela Rossa</a:t>
            </a:r>
          </a:p>
        </p:txBody>
      </p:sp>
      <p:sp>
        <p:nvSpPr>
          <p:cNvPr id="18" name="Symbol zastępczy zawartości 2"/>
          <p:cNvSpPr>
            <a:spLocks noGrp="1"/>
          </p:cNvSpPr>
          <p:nvPr>
            <p:ph idx="13"/>
          </p:nvPr>
        </p:nvSpPr>
        <p:spPr>
          <a:xfrm>
            <a:off x="4571999" y="2107787"/>
            <a:ext cx="5182359" cy="216024"/>
          </a:xfrm>
          <a:prstGeom prst="roundRect">
            <a:avLst>
              <a:gd name="adj" fmla="val 3573"/>
            </a:avLst>
          </a:prstGeom>
          <a:noFill/>
        </p:spPr>
        <p:txBody>
          <a:bodyPr tIns="46800"/>
          <a:lstStyle/>
          <a:p>
            <a:pPr marL="177800" indent="-177800"/>
            <a:r>
              <a:rPr lang="pl-PL" b="1" dirty="0"/>
              <a:t>Stopień zużycia technicznego w zależności od wieku (wg Rossa)</a:t>
            </a:r>
          </a:p>
        </p:txBody>
      </p:sp>
      <p:graphicFrame>
        <p:nvGraphicFramePr>
          <p:cNvPr id="19" name="Tabela 18">
            <a:extLst>
              <a:ext uri="{FF2B5EF4-FFF2-40B4-BE49-F238E27FC236}">
                <a16:creationId xmlns:a16="http://schemas.microsoft.com/office/drawing/2014/main" xmlns="" id="{5C0F9805-5ACD-4278-8ABB-F40081A24455}"/>
              </a:ext>
            </a:extLst>
          </p:cNvPr>
          <p:cNvGraphicFramePr>
            <a:graphicFrameLocks noGrp="1"/>
          </p:cNvGraphicFramePr>
          <p:nvPr>
            <p:extLst>
              <p:ext uri="{D42A27DB-BD31-4B8C-83A1-F6EECF244321}">
                <p14:modId xmlns:p14="http://schemas.microsoft.com/office/powerpoint/2010/main" val="181190497"/>
              </p:ext>
            </p:extLst>
          </p:nvPr>
        </p:nvGraphicFramePr>
        <p:xfrm>
          <a:off x="107504" y="3867894"/>
          <a:ext cx="7776864" cy="1156326"/>
        </p:xfrm>
        <a:graphic>
          <a:graphicData uri="http://schemas.openxmlformats.org/drawingml/2006/table">
            <a:tbl>
              <a:tblPr>
                <a:tableStyleId>{5C22544A-7EE6-4342-B048-85BDC9FD1C3A}</a:tableStyleId>
              </a:tblPr>
              <a:tblGrid>
                <a:gridCol w="936103">
                  <a:extLst>
                    <a:ext uri="{9D8B030D-6E8A-4147-A177-3AD203B41FA5}">
                      <a16:colId xmlns:a16="http://schemas.microsoft.com/office/drawing/2014/main" xmlns="" val="816302070"/>
                    </a:ext>
                  </a:extLst>
                </a:gridCol>
                <a:gridCol w="504056">
                  <a:extLst>
                    <a:ext uri="{9D8B030D-6E8A-4147-A177-3AD203B41FA5}">
                      <a16:colId xmlns:a16="http://schemas.microsoft.com/office/drawing/2014/main" xmlns="" val="365788469"/>
                    </a:ext>
                  </a:extLst>
                </a:gridCol>
                <a:gridCol w="1512169">
                  <a:extLst>
                    <a:ext uri="{9D8B030D-6E8A-4147-A177-3AD203B41FA5}">
                      <a16:colId xmlns:a16="http://schemas.microsoft.com/office/drawing/2014/main" xmlns="" val="3245169736"/>
                    </a:ext>
                  </a:extLst>
                </a:gridCol>
                <a:gridCol w="504056">
                  <a:extLst>
                    <a:ext uri="{9D8B030D-6E8A-4147-A177-3AD203B41FA5}">
                      <a16:colId xmlns:a16="http://schemas.microsoft.com/office/drawing/2014/main" xmlns="" val="1800287780"/>
                    </a:ext>
                  </a:extLst>
                </a:gridCol>
                <a:gridCol w="1512168">
                  <a:extLst>
                    <a:ext uri="{9D8B030D-6E8A-4147-A177-3AD203B41FA5}">
                      <a16:colId xmlns:a16="http://schemas.microsoft.com/office/drawing/2014/main" xmlns="" val="1183536056"/>
                    </a:ext>
                  </a:extLst>
                </a:gridCol>
                <a:gridCol w="720080">
                  <a:extLst>
                    <a:ext uri="{9D8B030D-6E8A-4147-A177-3AD203B41FA5}">
                      <a16:colId xmlns:a16="http://schemas.microsoft.com/office/drawing/2014/main" xmlns="" val="2661225043"/>
                    </a:ext>
                  </a:extLst>
                </a:gridCol>
                <a:gridCol w="576064">
                  <a:extLst>
                    <a:ext uri="{9D8B030D-6E8A-4147-A177-3AD203B41FA5}">
                      <a16:colId xmlns:a16="http://schemas.microsoft.com/office/drawing/2014/main" xmlns="" val="1483343203"/>
                    </a:ext>
                  </a:extLst>
                </a:gridCol>
                <a:gridCol w="720080">
                  <a:extLst>
                    <a:ext uri="{9D8B030D-6E8A-4147-A177-3AD203B41FA5}">
                      <a16:colId xmlns:a16="http://schemas.microsoft.com/office/drawing/2014/main" xmlns="" val="379642267"/>
                    </a:ext>
                  </a:extLst>
                </a:gridCol>
                <a:gridCol w="792088">
                  <a:extLst>
                    <a:ext uri="{9D8B030D-6E8A-4147-A177-3AD203B41FA5}">
                      <a16:colId xmlns:a16="http://schemas.microsoft.com/office/drawing/2014/main" xmlns="" val="1193140137"/>
                    </a:ext>
                  </a:extLst>
                </a:gridCol>
              </a:tblGrid>
              <a:tr h="216024">
                <a:tc>
                  <a:txBody>
                    <a:bodyPr/>
                    <a:lstStyle/>
                    <a:p>
                      <a:pPr algn="ctr" fontAlgn="ctr"/>
                      <a:r>
                        <a:rPr lang="pl-PL" sz="800" b="1" u="none" strike="noStrike" dirty="0">
                          <a:solidFill>
                            <a:schemeClr val="bg1"/>
                          </a:solidFill>
                          <a:effectLst/>
                          <a:latin typeface="+mn-lt"/>
                        </a:rPr>
                        <a:t>Przeznaczenie budynku</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Materiał ścian</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rok budowy</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zużycie</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Pokrycie dachu</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Powierzchnia m2</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Cena </a:t>
                      </a:r>
                      <a:br>
                        <a:rPr lang="pl-PL" sz="800" b="1" u="none" strike="noStrike" dirty="0">
                          <a:solidFill>
                            <a:schemeClr val="bg1"/>
                          </a:solidFill>
                          <a:effectLst/>
                          <a:latin typeface="+mn-lt"/>
                        </a:rPr>
                      </a:br>
                      <a:r>
                        <a:rPr lang="pl-PL" sz="800" b="1" u="none" strike="noStrike" dirty="0">
                          <a:solidFill>
                            <a:schemeClr val="bg1"/>
                          </a:solidFill>
                          <a:effectLst/>
                          <a:latin typeface="+mn-lt"/>
                        </a:rPr>
                        <a:t>za 1 m2</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ctr"/>
                      <a:r>
                        <a:rPr lang="pl-PL" sz="800" b="1" u="none" strike="noStrike" dirty="0">
                          <a:solidFill>
                            <a:schemeClr val="bg1"/>
                          </a:solidFill>
                          <a:effectLst/>
                          <a:latin typeface="+mn-lt"/>
                        </a:rPr>
                        <a:t>Suma ubezpieczenia</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tc>
                  <a:txBody>
                    <a:bodyPr/>
                    <a:lstStyle/>
                    <a:p>
                      <a:pPr algn="ctr" fontAlgn="b"/>
                      <a:r>
                        <a:rPr lang="pl-PL" sz="800" b="1" u="none" strike="noStrike" dirty="0">
                          <a:solidFill>
                            <a:schemeClr val="bg1"/>
                          </a:solidFill>
                          <a:effectLst/>
                          <a:latin typeface="+mn-lt"/>
                        </a:rPr>
                        <a:t>Rodzaj wartości</a:t>
                      </a:r>
                      <a:endParaRPr lang="pl-PL" sz="800" b="1" i="0" u="none" strike="noStrike" dirty="0">
                        <a:solidFill>
                          <a:schemeClr val="bg1"/>
                        </a:solidFill>
                        <a:effectLst/>
                        <a:latin typeface="+mn-lt"/>
                      </a:endParaRPr>
                    </a:p>
                  </a:txBody>
                  <a:tcPr marL="18000" marR="18000" marT="6858"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B41C4F"/>
                    </a:solidFill>
                  </a:tcPr>
                </a:tc>
                <a:extLst>
                  <a:ext uri="{0D108BD9-81ED-4DB2-BD59-A6C34878D82A}">
                    <a16:rowId xmlns:a16="http://schemas.microsoft.com/office/drawing/2014/main" xmlns="" val="3415027582"/>
                  </a:ext>
                </a:extLst>
              </a:tr>
              <a:tr h="128441">
                <a:tc>
                  <a:txBody>
                    <a:bodyPr/>
                    <a:lstStyle/>
                    <a:p>
                      <a:pPr algn="l" fontAlgn="b"/>
                      <a:r>
                        <a:rPr lang="pl-PL" sz="800" u="none" strike="noStrike" dirty="0">
                          <a:effectLst/>
                          <a:latin typeface="+mn-lt"/>
                        </a:rPr>
                        <a:t>Chlewnia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Cegła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1997 (Inwestycja 2017 = 50 000zł)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12%</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Eternit</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222,36</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850,00 </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dirty="0">
                          <a:effectLst/>
                          <a:latin typeface="+mn-lt"/>
                        </a:rPr>
                        <a:t>216 325,28 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rzeczywista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1385142261"/>
                  </a:ext>
                </a:extLst>
              </a:tr>
              <a:tr h="111301">
                <a:tc>
                  <a:txBody>
                    <a:bodyPr/>
                    <a:lstStyle/>
                    <a:p>
                      <a:pPr algn="l" fontAlgn="b"/>
                      <a:r>
                        <a:rPr lang="pl-PL" sz="800" u="none" strike="noStrike" dirty="0">
                          <a:effectLst/>
                          <a:latin typeface="+mn-lt"/>
                        </a:rPr>
                        <a:t>Obora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Cegła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1975 (Inwestycja 2017 = 150 000zł)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23%</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Eternit</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329,96</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850,00 </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a:effectLst/>
                          <a:latin typeface="+mn-lt"/>
                        </a:rPr>
                        <a:t>365 958,82 zł</a:t>
                      </a:r>
                      <a:endParaRPr lang="pl-PL" sz="800" b="0" i="0" u="none" strike="noStrike">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rzeczywista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2695007751"/>
                  </a:ext>
                </a:extLst>
              </a:tr>
              <a:tr h="36996">
                <a:tc>
                  <a:txBody>
                    <a:bodyPr/>
                    <a:lstStyle/>
                    <a:p>
                      <a:pPr algn="l" fontAlgn="b"/>
                      <a:r>
                        <a:rPr lang="pl-PL" sz="800" u="none" strike="noStrike" dirty="0">
                          <a:effectLst/>
                          <a:latin typeface="+mn-lt"/>
                        </a:rPr>
                        <a:t>Szopa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Cegła</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1960</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86%</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Dachówka ceramiczna/cementowa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56,24</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1 100,00</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a:effectLst/>
                          <a:latin typeface="+mn-lt"/>
                        </a:rPr>
                        <a:t>8 660,96 zł</a:t>
                      </a:r>
                      <a:endParaRPr lang="pl-PL" sz="800" b="0" i="0" u="none" strike="noStrike">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rzeczywista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4013708384"/>
                  </a:ext>
                </a:extLst>
              </a:tr>
              <a:tr h="87246">
                <a:tc>
                  <a:txBody>
                    <a:bodyPr/>
                    <a:lstStyle/>
                    <a:p>
                      <a:pPr algn="l" fontAlgn="b"/>
                      <a:r>
                        <a:rPr lang="pl-PL" sz="800" u="none" strike="noStrike" dirty="0">
                          <a:effectLst/>
                          <a:latin typeface="+mn-lt"/>
                        </a:rPr>
                        <a:t>Garaż</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Cegła</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1987</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28%</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Papa/bitumiczne/</a:t>
                      </a:r>
                      <a:r>
                        <a:rPr lang="pl-PL" sz="800" u="none" strike="noStrike" dirty="0" err="1">
                          <a:effectLst/>
                          <a:latin typeface="+mn-lt"/>
                        </a:rPr>
                        <a:t>ondulina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76,50</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900,00 </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dirty="0">
                          <a:effectLst/>
                          <a:latin typeface="+mn-lt"/>
                        </a:rPr>
                        <a:t>49 572,00 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rzeczywista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302768067"/>
                  </a:ext>
                </a:extLst>
              </a:tr>
              <a:tr h="102484">
                <a:tc>
                  <a:txBody>
                    <a:bodyPr/>
                    <a:lstStyle/>
                    <a:p>
                      <a:pPr algn="l" fontAlgn="b"/>
                      <a:r>
                        <a:rPr lang="pl-PL" sz="800" u="none" strike="noStrike" dirty="0">
                          <a:effectLst/>
                          <a:latin typeface="+mn-lt"/>
                        </a:rPr>
                        <a:t>Budynek gospodarczy</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Cegła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2013</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16%</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Niepalne pozostałe</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437,46</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650,00 </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dirty="0">
                          <a:effectLst/>
                          <a:latin typeface="+mn-lt"/>
                        </a:rPr>
                        <a:t>238 853,16 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odtworzeniowa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749253877"/>
                  </a:ext>
                </a:extLst>
              </a:tr>
              <a:tr h="117722">
                <a:tc>
                  <a:txBody>
                    <a:bodyPr/>
                    <a:lstStyle/>
                    <a:p>
                      <a:pPr algn="l" fontAlgn="b"/>
                      <a:r>
                        <a:rPr lang="pl-PL" sz="800" u="none" strike="noStrike" dirty="0">
                          <a:effectLst/>
                          <a:latin typeface="+mn-lt"/>
                        </a:rPr>
                        <a:t>Budynek gospodarczy</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Cegła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2016</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a:effectLst/>
                          <a:latin typeface="+mn-lt"/>
                        </a:rPr>
                        <a:t>0%</a:t>
                      </a:r>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Dachówka ceramiczna/cementowa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66,50</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l" fontAlgn="b"/>
                      <a:r>
                        <a:rPr lang="pl-PL" sz="800" u="none" strike="noStrike" dirty="0">
                          <a:effectLst/>
                          <a:latin typeface="+mn-lt"/>
                        </a:rPr>
                        <a:t>          700,00 </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dirty="0">
                          <a:effectLst/>
                          <a:latin typeface="+mn-lt"/>
                        </a:rPr>
                        <a:t>46 550,00 zł</a:t>
                      </a:r>
                      <a:endParaRPr lang="pl-PL" sz="800" b="0" i="0" u="none" strike="noStrike" dirty="0">
                        <a:solidFill>
                          <a:srgbClr val="FF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r>
                        <a:rPr lang="pl-PL" sz="800" u="none" strike="noStrike" dirty="0">
                          <a:effectLst/>
                          <a:latin typeface="+mn-lt"/>
                        </a:rPr>
                        <a:t>rzeczywista</a:t>
                      </a:r>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2041403210"/>
                  </a:ext>
                </a:extLst>
              </a:tr>
              <a:tr h="132960">
                <a:tc>
                  <a:txBody>
                    <a:bodyPr/>
                    <a:lstStyle/>
                    <a:p>
                      <a:pPr algn="l" fontAlgn="b"/>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r" fontAlgn="b"/>
                      <a:r>
                        <a:rPr lang="pl-PL" sz="800" u="none" strike="noStrike" dirty="0">
                          <a:effectLst/>
                          <a:latin typeface="+mn-lt"/>
                        </a:rPr>
                        <a:t>925 920,22 zł</a:t>
                      </a:r>
                      <a:endParaRPr lang="pl-PL" sz="800" b="1"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tc>
                  <a:txBody>
                    <a:bodyPr/>
                    <a:lstStyle/>
                    <a:p>
                      <a:pPr algn="ctr" fontAlgn="b"/>
                      <a:endParaRPr lang="pl-PL" sz="800" b="0" i="0" u="none" strike="noStrike" dirty="0">
                        <a:solidFill>
                          <a:srgbClr val="000000"/>
                        </a:solidFill>
                        <a:effectLst/>
                        <a:latin typeface="+mn-lt"/>
                      </a:endParaRPr>
                    </a:p>
                  </a:txBody>
                  <a:tcPr marL="18000" marR="18000" marT="6858"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2D3D5"/>
                    </a:solidFill>
                  </a:tcPr>
                </a:tc>
                <a:extLst>
                  <a:ext uri="{0D108BD9-81ED-4DB2-BD59-A6C34878D82A}">
                    <a16:rowId xmlns:a16="http://schemas.microsoft.com/office/drawing/2014/main" xmlns="" val="2952614509"/>
                  </a:ext>
                </a:extLst>
              </a:tr>
            </a:tbl>
          </a:graphicData>
        </a:graphic>
      </p:graphicFrame>
      <p:sp>
        <p:nvSpPr>
          <p:cNvPr id="10" name="Symbol zastępczy numeru slajdu 7">
            <a:extLst>
              <a:ext uri="{FF2B5EF4-FFF2-40B4-BE49-F238E27FC236}">
                <a16:creationId xmlns:a16="http://schemas.microsoft.com/office/drawing/2014/main" xmlns="" id="{C403632F-7AE3-4CB9-B47F-16178BC5CB43}"/>
              </a:ext>
            </a:extLst>
          </p:cNvPr>
          <p:cNvSpPr txBox="1">
            <a:spLocks/>
          </p:cNvSpPr>
          <p:nvPr/>
        </p:nvSpPr>
        <p:spPr>
          <a:xfrm>
            <a:off x="7561312" y="4767263"/>
            <a:ext cx="1259160" cy="273844"/>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567F1F-167A-4A9C-A046-3C347B49A1AC}" type="slidenum">
              <a:rPr lang="pl-PL" smtClean="0"/>
              <a:pPr/>
              <a:t>6</a:t>
            </a:fld>
            <a:endParaRPr lang="pl-PL"/>
          </a:p>
        </p:txBody>
      </p:sp>
    </p:spTree>
    <p:extLst>
      <p:ext uri="{BB962C8B-B14F-4D97-AF65-F5344CB8AC3E}">
        <p14:creationId xmlns:p14="http://schemas.microsoft.com/office/powerpoint/2010/main" val="201712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7</a:t>
            </a:fld>
            <a:endParaRPr lang="pl-PL" dirty="0"/>
          </a:p>
        </p:txBody>
      </p:sp>
      <p:sp>
        <p:nvSpPr>
          <p:cNvPr id="6" name="Tytuł 5"/>
          <p:cNvSpPr>
            <a:spLocks noGrp="1"/>
          </p:cNvSpPr>
          <p:nvPr>
            <p:ph type="title"/>
          </p:nvPr>
        </p:nvSpPr>
        <p:spPr>
          <a:xfrm>
            <a:off x="467545" y="339502"/>
            <a:ext cx="6192687" cy="514738"/>
          </a:xfrm>
        </p:spPr>
        <p:txBody>
          <a:bodyPr/>
          <a:lstStyle/>
          <a:p>
            <a:pPr eaLnBrk="0" hangingPunct="0"/>
            <a:r>
              <a:rPr lang="pl-PL" altLang="pl-PL" sz="2400" dirty="0"/>
              <a:t>Przykład – zasady ustalania sumy ubezpieczenia</a:t>
            </a:r>
          </a:p>
        </p:txBody>
      </p:sp>
      <p:graphicFrame>
        <p:nvGraphicFramePr>
          <p:cNvPr id="5" name="Tabela 4"/>
          <p:cNvGraphicFramePr>
            <a:graphicFrameLocks noGrp="1"/>
          </p:cNvGraphicFramePr>
          <p:nvPr>
            <p:extLst>
              <p:ext uri="{D42A27DB-BD31-4B8C-83A1-F6EECF244321}">
                <p14:modId xmlns:p14="http://schemas.microsoft.com/office/powerpoint/2010/main" val="563767154"/>
              </p:ext>
            </p:extLst>
          </p:nvPr>
        </p:nvGraphicFramePr>
        <p:xfrm>
          <a:off x="539750" y="1707654"/>
          <a:ext cx="8208714" cy="2680643"/>
        </p:xfrm>
        <a:graphic>
          <a:graphicData uri="http://schemas.openxmlformats.org/drawingml/2006/table">
            <a:tbl>
              <a:tblPr>
                <a:tableStyleId>{5C22544A-7EE6-4342-B048-85BDC9FD1C3A}</a:tableStyleId>
              </a:tblPr>
              <a:tblGrid>
                <a:gridCol w="276641">
                  <a:extLst>
                    <a:ext uri="{9D8B030D-6E8A-4147-A177-3AD203B41FA5}">
                      <a16:colId xmlns:a16="http://schemas.microsoft.com/office/drawing/2014/main" xmlns="" val="20000"/>
                    </a:ext>
                  </a:extLst>
                </a:gridCol>
                <a:gridCol w="875289">
                  <a:extLst>
                    <a:ext uri="{9D8B030D-6E8A-4147-A177-3AD203B41FA5}">
                      <a16:colId xmlns:a16="http://schemas.microsoft.com/office/drawing/2014/main" xmlns="" val="20001"/>
                    </a:ext>
                  </a:extLst>
                </a:gridCol>
                <a:gridCol w="1080318">
                  <a:extLst>
                    <a:ext uri="{9D8B030D-6E8A-4147-A177-3AD203B41FA5}">
                      <a16:colId xmlns:a16="http://schemas.microsoft.com/office/drawing/2014/main" xmlns="" val="20002"/>
                    </a:ext>
                  </a:extLst>
                </a:gridCol>
                <a:gridCol w="647874">
                  <a:extLst>
                    <a:ext uri="{9D8B030D-6E8A-4147-A177-3AD203B41FA5}">
                      <a16:colId xmlns:a16="http://schemas.microsoft.com/office/drawing/2014/main" xmlns="" val="20003"/>
                    </a:ext>
                  </a:extLst>
                </a:gridCol>
                <a:gridCol w="606848">
                  <a:extLst>
                    <a:ext uri="{9D8B030D-6E8A-4147-A177-3AD203B41FA5}">
                      <a16:colId xmlns:a16="http://schemas.microsoft.com/office/drawing/2014/main" xmlns="" val="20004"/>
                    </a:ext>
                  </a:extLst>
                </a:gridCol>
                <a:gridCol w="1409574">
                  <a:extLst>
                    <a:ext uri="{9D8B030D-6E8A-4147-A177-3AD203B41FA5}">
                      <a16:colId xmlns:a16="http://schemas.microsoft.com/office/drawing/2014/main" xmlns="" val="20005"/>
                    </a:ext>
                  </a:extLst>
                </a:gridCol>
                <a:gridCol w="792089">
                  <a:extLst>
                    <a:ext uri="{9D8B030D-6E8A-4147-A177-3AD203B41FA5}">
                      <a16:colId xmlns:a16="http://schemas.microsoft.com/office/drawing/2014/main" xmlns="" val="20006"/>
                    </a:ext>
                  </a:extLst>
                </a:gridCol>
                <a:gridCol w="720080">
                  <a:extLst>
                    <a:ext uri="{9D8B030D-6E8A-4147-A177-3AD203B41FA5}">
                      <a16:colId xmlns:a16="http://schemas.microsoft.com/office/drawing/2014/main" xmlns="" val="20007"/>
                    </a:ext>
                  </a:extLst>
                </a:gridCol>
                <a:gridCol w="864096">
                  <a:extLst>
                    <a:ext uri="{9D8B030D-6E8A-4147-A177-3AD203B41FA5}">
                      <a16:colId xmlns:a16="http://schemas.microsoft.com/office/drawing/2014/main" xmlns="" val="20008"/>
                    </a:ext>
                  </a:extLst>
                </a:gridCol>
                <a:gridCol w="935905">
                  <a:extLst>
                    <a:ext uri="{9D8B030D-6E8A-4147-A177-3AD203B41FA5}">
                      <a16:colId xmlns:a16="http://schemas.microsoft.com/office/drawing/2014/main" xmlns="" val="20009"/>
                    </a:ext>
                  </a:extLst>
                </a:gridCol>
              </a:tblGrid>
              <a:tr h="520643">
                <a:tc>
                  <a:txBody>
                    <a:bodyPr/>
                    <a:lstStyle/>
                    <a:p>
                      <a:pPr algn="ctr" fontAlgn="ctr"/>
                      <a:r>
                        <a:rPr lang="pl-PL" sz="1000" b="1" u="none" strike="noStrike" dirty="0">
                          <a:solidFill>
                            <a:schemeClr val="bg1"/>
                          </a:solidFill>
                          <a:effectLst/>
                        </a:rPr>
                        <a:t>Lp.</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Przeznaczenie budynku</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Materiał ścian</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Rok budowy</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Zużycie</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Pokrycie</a:t>
                      </a:r>
                      <a:br>
                        <a:rPr lang="pl-PL" sz="1000" b="1" u="none" strike="noStrike" dirty="0">
                          <a:solidFill>
                            <a:schemeClr val="bg1"/>
                          </a:solidFill>
                          <a:effectLst/>
                        </a:rPr>
                      </a:br>
                      <a:r>
                        <a:rPr lang="pl-PL" sz="1000" b="1" u="none" strike="noStrike" dirty="0">
                          <a:solidFill>
                            <a:schemeClr val="bg1"/>
                          </a:solidFill>
                          <a:effectLst/>
                        </a:rPr>
                        <a:t> dachu</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Powierzchnia m2</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Cena </a:t>
                      </a:r>
                      <a:br>
                        <a:rPr lang="pl-PL" sz="1000" b="1" u="none" strike="noStrike" dirty="0">
                          <a:solidFill>
                            <a:schemeClr val="bg1"/>
                          </a:solidFill>
                          <a:effectLst/>
                        </a:rPr>
                      </a:br>
                      <a:r>
                        <a:rPr lang="pl-PL" sz="1000" b="1" u="none" strike="noStrike" dirty="0">
                          <a:solidFill>
                            <a:schemeClr val="bg1"/>
                          </a:solidFill>
                          <a:effectLst/>
                        </a:rPr>
                        <a:t>za 1 m2</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ctr"/>
                      <a:r>
                        <a:rPr lang="pl-PL" sz="1000" b="1" u="none" strike="noStrike" dirty="0">
                          <a:solidFill>
                            <a:schemeClr val="bg1"/>
                          </a:solidFill>
                          <a:effectLst/>
                        </a:rPr>
                        <a:t>Suma ubezpieczenia</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tc>
                  <a:txBody>
                    <a:bodyPr/>
                    <a:lstStyle/>
                    <a:p>
                      <a:pPr algn="ctr" fontAlgn="b"/>
                      <a:r>
                        <a:rPr lang="pl-PL" sz="1000" b="1" u="none" strike="noStrike" dirty="0">
                          <a:solidFill>
                            <a:schemeClr val="bg1"/>
                          </a:solidFill>
                          <a:effectLst/>
                        </a:rPr>
                        <a:t>Rodzaj </a:t>
                      </a:r>
                      <a:br>
                        <a:rPr lang="pl-PL" sz="1000" b="1" u="none" strike="noStrike" dirty="0">
                          <a:solidFill>
                            <a:schemeClr val="bg1"/>
                          </a:solidFill>
                          <a:effectLst/>
                        </a:rPr>
                      </a:br>
                      <a:r>
                        <a:rPr lang="pl-PL" sz="1000" b="1" u="none" strike="noStrike" dirty="0">
                          <a:solidFill>
                            <a:schemeClr val="bg1"/>
                          </a:solidFill>
                          <a:effectLst/>
                        </a:rPr>
                        <a:t>wartości</a:t>
                      </a:r>
                      <a:endParaRPr lang="pl-PL" sz="1000" b="1" i="0" u="none" strike="noStrike" dirty="0">
                        <a:solidFill>
                          <a:schemeClr val="bg1"/>
                        </a:solidFill>
                        <a:effectLst/>
                        <a:latin typeface="Calibri" panose="020F0502020204030204" pitchFamily="34" charset="0"/>
                      </a:endParaRPr>
                    </a:p>
                  </a:txBody>
                  <a:tcPr marL="36000" marR="36000" marT="36000" marB="36000" anchor="ctr">
                    <a:solidFill>
                      <a:srgbClr val="B41C4F"/>
                    </a:solidFill>
                  </a:tcPr>
                </a:tc>
                <a:extLst>
                  <a:ext uri="{0D108BD9-81ED-4DB2-BD59-A6C34878D82A}">
                    <a16:rowId xmlns:a16="http://schemas.microsoft.com/office/drawing/2014/main" xmlns="" val="10000"/>
                  </a:ext>
                </a:extLst>
              </a:tr>
              <a:tr h="540000">
                <a:tc>
                  <a:txBody>
                    <a:bodyPr/>
                    <a:lstStyle/>
                    <a:p>
                      <a:pPr algn="ctr" fontAlgn="b"/>
                      <a:r>
                        <a:rPr lang="pl-PL" sz="1000" u="none" strike="noStrike" dirty="0">
                          <a:effectLst/>
                        </a:rPr>
                        <a:t>1</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Chlewnia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Cegła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1997</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12%</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Eternit</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a:effectLst/>
                        </a:rPr>
                        <a:t>222,36</a:t>
                      </a:r>
                      <a:endParaRPr lang="pl-PL" sz="1000" b="0" i="0" u="none" strike="noStrike">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r" fontAlgn="b"/>
                      <a:r>
                        <a:rPr lang="pl-PL" sz="1000" u="none" strike="noStrike" dirty="0">
                          <a:effectLst/>
                        </a:rPr>
                        <a:t>950,00 zł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a:effectLst/>
                        </a:rPr>
                        <a:t> </a:t>
                      </a:r>
                      <a:endParaRPr lang="pl-PL" sz="1000" b="0" i="0" u="none" strike="noStrike">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extLst>
                  <a:ext uri="{0D108BD9-81ED-4DB2-BD59-A6C34878D82A}">
                    <a16:rowId xmlns:a16="http://schemas.microsoft.com/office/drawing/2014/main" xmlns="" val="10001"/>
                  </a:ext>
                </a:extLst>
              </a:tr>
              <a:tr h="540000">
                <a:tc>
                  <a:txBody>
                    <a:bodyPr/>
                    <a:lstStyle/>
                    <a:p>
                      <a:pPr algn="ctr" fontAlgn="b"/>
                      <a:r>
                        <a:rPr lang="pl-PL" sz="1000" u="none" strike="noStrike" dirty="0">
                          <a:effectLst/>
                        </a:rPr>
                        <a:t>2</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Chlewnia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Cegła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1967</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91%</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Dachówka ceramiczna/cementowa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227,46</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r" fontAlgn="b"/>
                      <a:r>
                        <a:rPr lang="pl-PL" sz="1000" u="none" strike="noStrike" dirty="0">
                          <a:effectLst/>
                        </a:rPr>
                        <a:t>1 050,00 zł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extLst>
                  <a:ext uri="{0D108BD9-81ED-4DB2-BD59-A6C34878D82A}">
                    <a16:rowId xmlns:a16="http://schemas.microsoft.com/office/drawing/2014/main" xmlns="" val="10002"/>
                  </a:ext>
                </a:extLst>
              </a:tr>
              <a:tr h="540000">
                <a:tc>
                  <a:txBody>
                    <a:bodyPr/>
                    <a:lstStyle/>
                    <a:p>
                      <a:pPr algn="ctr" fontAlgn="b"/>
                      <a:r>
                        <a:rPr lang="pl-PL" sz="1000" u="none" strike="noStrike" dirty="0">
                          <a:effectLst/>
                        </a:rPr>
                        <a:t>3</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Garaż</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a:effectLst/>
                        </a:rPr>
                        <a:t>Cegła</a:t>
                      </a:r>
                      <a:endParaRPr lang="pl-PL" sz="1000" b="0" i="0" u="none" strike="noStrike">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a:effectLst/>
                        </a:rPr>
                        <a:t>1990</a:t>
                      </a:r>
                      <a:endParaRPr lang="pl-PL" sz="1000" b="0" i="0" u="none" strike="noStrike">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a:effectLst/>
                        </a:rPr>
                        <a:t>23%</a:t>
                      </a:r>
                      <a:endParaRPr lang="pl-PL" sz="1000" b="0" i="0" u="none" strike="noStrike">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Papa/bitumiczne/</a:t>
                      </a:r>
                    </a:p>
                    <a:p>
                      <a:pPr algn="ctr" fontAlgn="b"/>
                      <a:r>
                        <a:rPr lang="pl-PL" sz="1000" u="none" strike="noStrike" dirty="0" err="1">
                          <a:effectLst/>
                        </a:rPr>
                        <a:t>ondulina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49,00</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r" fontAlgn="b"/>
                      <a:r>
                        <a:rPr lang="pl-PL" sz="1000" u="none" strike="noStrike" dirty="0">
                          <a:effectLst/>
                        </a:rPr>
                        <a:t>650,00 zł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extLst>
                  <a:ext uri="{0D108BD9-81ED-4DB2-BD59-A6C34878D82A}">
                    <a16:rowId xmlns:a16="http://schemas.microsoft.com/office/drawing/2014/main" xmlns="" val="10003"/>
                  </a:ext>
                </a:extLst>
              </a:tr>
              <a:tr h="540000">
                <a:tc>
                  <a:txBody>
                    <a:bodyPr/>
                    <a:lstStyle/>
                    <a:p>
                      <a:pPr algn="ctr" fontAlgn="b"/>
                      <a:r>
                        <a:rPr lang="pl-PL" sz="1000" u="none" strike="noStrike" dirty="0">
                          <a:effectLst/>
                        </a:rPr>
                        <a:t>4</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Dom jednorodzinny</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Pustak/bloczek/</a:t>
                      </a:r>
                      <a:br>
                        <a:rPr lang="pl-PL" sz="1000" u="none" strike="noStrike" dirty="0">
                          <a:effectLst/>
                        </a:rPr>
                      </a:br>
                      <a:r>
                        <a:rPr lang="pl-PL" sz="1000" u="none" strike="noStrike" dirty="0">
                          <a:effectLst/>
                        </a:rPr>
                        <a:t>beton komórkowy</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2013</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3%</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Papa/bitumiczne/</a:t>
                      </a:r>
                      <a:br>
                        <a:rPr lang="pl-PL" sz="1000" u="none" strike="noStrike" dirty="0">
                          <a:effectLst/>
                        </a:rPr>
                      </a:br>
                      <a:r>
                        <a:rPr lang="pl-PL" sz="1000" u="none" strike="noStrike" dirty="0" err="1">
                          <a:effectLst/>
                        </a:rPr>
                        <a:t>ondulina</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ctr" fontAlgn="b"/>
                      <a:r>
                        <a:rPr lang="pl-PL" sz="1000" u="none" strike="noStrike" dirty="0">
                          <a:effectLst/>
                        </a:rPr>
                        <a:t>122,40</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r" fontAlgn="b"/>
                      <a:r>
                        <a:rPr lang="pl-PL" sz="1000" u="none" strike="noStrike" dirty="0">
                          <a:effectLst/>
                        </a:rPr>
                        <a:t>1 900,00 zł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tc>
                  <a:txBody>
                    <a:bodyPr/>
                    <a:lstStyle/>
                    <a:p>
                      <a:pPr algn="l" fontAlgn="b"/>
                      <a:r>
                        <a:rPr lang="pl-PL" sz="1000" u="none" strike="noStrike" dirty="0">
                          <a:effectLst/>
                        </a:rPr>
                        <a:t> </a:t>
                      </a:r>
                      <a:endParaRPr lang="pl-PL" sz="1000" b="0" i="0" u="none" strike="noStrike" dirty="0">
                        <a:solidFill>
                          <a:srgbClr val="000000"/>
                        </a:solidFill>
                        <a:effectLst/>
                        <a:latin typeface="Calibri" panose="020F0502020204030204" pitchFamily="34" charset="0"/>
                      </a:endParaRPr>
                    </a:p>
                  </a:txBody>
                  <a:tcPr marL="36000" marR="36000" marT="36000" marB="36000" anchor="ctr">
                    <a:solidFill>
                      <a:srgbClr val="D2D3D5"/>
                    </a:solidFill>
                  </a:tcPr>
                </a:tc>
                <a:extLst>
                  <a:ext uri="{0D108BD9-81ED-4DB2-BD59-A6C34878D82A}">
                    <a16:rowId xmlns:a16="http://schemas.microsoft.com/office/drawing/2014/main" xmlns="" val="10004"/>
                  </a:ext>
                </a:extLst>
              </a:tr>
            </a:tbl>
          </a:graphicData>
        </a:graphic>
      </p:graphicFrame>
      <p:sp>
        <p:nvSpPr>
          <p:cNvPr id="20" name="Text Box 18">
            <a:extLst>
              <a:ext uri="{FF2B5EF4-FFF2-40B4-BE49-F238E27FC236}">
                <a16:creationId xmlns:a16="http://schemas.microsoft.com/office/drawing/2014/main" xmlns="" id="{82D48A94-F377-4B47-9FFC-C3097B5F7A8D}"/>
              </a:ext>
            </a:extLst>
          </p:cNvPr>
          <p:cNvSpPr txBox="1">
            <a:spLocks noChangeArrowheads="1"/>
          </p:cNvSpPr>
          <p:nvPr/>
        </p:nvSpPr>
        <p:spPr bwMode="auto">
          <a:xfrm>
            <a:off x="1331889" y="1357486"/>
            <a:ext cx="74168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buChar char="v"/>
              <a:defRPr sz="26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Verdana" panose="020B0604030504040204" pitchFamily="34" charset="0"/>
              </a:defRPr>
            </a:lvl2pPr>
            <a:lvl3pPr marL="1143000" indent="-228600">
              <a:spcBef>
                <a:spcPct val="20000"/>
              </a:spcBef>
              <a:buClr>
                <a:schemeClr val="tx1"/>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a:buNone/>
            </a:pPr>
            <a:r>
              <a:rPr lang="pl-PL" sz="1400" b="1" dirty="0">
                <a:latin typeface="+mj-lt"/>
                <a:ea typeface="+mj-ea"/>
                <a:cs typeface="+mj-cs"/>
              </a:rPr>
              <a:t>Oblicz sumę ubezpieczenia dla załączonych przykładów oraz określ rodzaj wartości</a:t>
            </a:r>
          </a:p>
        </p:txBody>
      </p:sp>
    </p:spTree>
    <p:extLst>
      <p:ext uri="{BB962C8B-B14F-4D97-AF65-F5344CB8AC3E}">
        <p14:creationId xmlns:p14="http://schemas.microsoft.com/office/powerpoint/2010/main" val="354455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12"/>
          </p:nvPr>
        </p:nvSpPr>
        <p:spPr>
          <a:xfrm>
            <a:off x="7561312" y="4767263"/>
            <a:ext cx="1259160" cy="273844"/>
          </a:xfrm>
        </p:spPr>
        <p:txBody>
          <a:bodyPr/>
          <a:lstStyle/>
          <a:p>
            <a:fld id="{CF567F1F-167A-4A9C-A046-3C347B49A1AC}" type="slidenum">
              <a:rPr lang="pl-PL" smtClean="0"/>
              <a:pPr/>
              <a:t>8</a:t>
            </a:fld>
            <a:endParaRPr lang="pl-PL"/>
          </a:p>
        </p:txBody>
      </p:sp>
      <p:sp>
        <p:nvSpPr>
          <p:cNvPr id="6" name="Tytuł 5"/>
          <p:cNvSpPr>
            <a:spLocks noGrp="1"/>
          </p:cNvSpPr>
          <p:nvPr>
            <p:ph type="title"/>
          </p:nvPr>
        </p:nvSpPr>
        <p:spPr>
          <a:xfrm>
            <a:off x="467545" y="339502"/>
            <a:ext cx="5616623" cy="884070"/>
          </a:xfrm>
        </p:spPr>
        <p:txBody>
          <a:bodyPr/>
          <a:lstStyle/>
          <a:p>
            <a:pPr eaLnBrk="0" hangingPunct="0"/>
            <a:r>
              <a:rPr lang="pl-PL" altLang="pl-PL" sz="2400" dirty="0"/>
              <a:t>Zasady ustalania odszkodowana </a:t>
            </a:r>
            <a:br>
              <a:rPr lang="pl-PL" altLang="pl-PL" sz="2400" dirty="0"/>
            </a:br>
            <a:r>
              <a:rPr lang="pl-PL" altLang="pl-PL" sz="2400" dirty="0"/>
              <a:t>w obowiązkowym ubezpieczeniu budynków</a:t>
            </a:r>
          </a:p>
        </p:txBody>
      </p:sp>
      <p:sp>
        <p:nvSpPr>
          <p:cNvPr id="3" name="Symbol zastępczy zawartości 2"/>
          <p:cNvSpPr>
            <a:spLocks noGrp="1"/>
          </p:cNvSpPr>
          <p:nvPr>
            <p:ph idx="13"/>
          </p:nvPr>
        </p:nvSpPr>
        <p:spPr>
          <a:xfrm>
            <a:off x="539749" y="1455626"/>
            <a:ext cx="8208963" cy="2268252"/>
          </a:xfrm>
          <a:prstGeom prst="roundRect">
            <a:avLst>
              <a:gd name="adj" fmla="val 3573"/>
            </a:avLst>
          </a:prstGeom>
        </p:spPr>
        <p:txBody>
          <a:bodyPr tIns="46800"/>
          <a:lstStyle/>
          <a:p>
            <a:pPr marL="0" lvl="1" indent="0" eaLnBrk="0" hangingPunct="0">
              <a:buNone/>
            </a:pPr>
            <a:r>
              <a:rPr lang="pl-PL" altLang="pl-PL" b="1" dirty="0">
                <a:solidFill>
                  <a:srgbClr val="B41C4F"/>
                </a:solidFill>
              </a:rPr>
              <a:t>Wartość szkody ustala się na podstawie:</a:t>
            </a:r>
          </a:p>
          <a:p>
            <a:pPr marL="228600" lvl="1" indent="-228600" eaLnBrk="0" hangingPunct="0">
              <a:buFont typeface="+mj-lt"/>
              <a:buAutoNum type="alphaLcPeriod"/>
            </a:pPr>
            <a:r>
              <a:rPr lang="pl-PL" altLang="pl-PL" dirty="0"/>
              <a:t>faktur za naprawę lub kosztorysu wystawionego przez podmiot dokonujący odbudowy lub remontu budynku. Kosztorys odzwierciedla koszty związane z odbudową lub remontem, określone zgodnie z obowiązującymi w budownictwie zasadami kalkulacji i ustalania cen robót budowlanych - przy uwzględnieniu dotychczasowych wymiarów, konstrukcji, materiałów </a:t>
            </a:r>
            <a:br>
              <a:rPr lang="pl-PL" altLang="pl-PL" dirty="0"/>
            </a:br>
            <a:r>
              <a:rPr lang="pl-PL" altLang="pl-PL" dirty="0"/>
              <a:t>i wyposażenia, odzwierciedlającego koszty związane z odbudową lub remontem, określone zgodnie z obowiązującymi </a:t>
            </a:r>
            <a:br>
              <a:rPr lang="pl-PL" altLang="pl-PL" dirty="0"/>
            </a:br>
            <a:r>
              <a:rPr lang="pl-PL" altLang="pl-PL" dirty="0"/>
              <a:t>w budownictwie zasadami kalkulacji i ustalania cen robót budowlanych - przy uwzględnieniu dotychczasowych wymiarów, konstrukcji, materiałów i wyposażenia;</a:t>
            </a:r>
          </a:p>
          <a:p>
            <a:pPr marL="228600" lvl="1" indent="-228600" eaLnBrk="0" hangingPunct="0">
              <a:buFont typeface="+mj-lt"/>
              <a:buAutoNum type="alphaLcPeriod"/>
            </a:pPr>
            <a:r>
              <a:rPr lang="pl-PL" altLang="pl-PL" dirty="0"/>
              <a:t>ciągle aktualizowanych cenników stosowanych przez zakłady do wyceny kosztów materiałów i prac budowlanych </a:t>
            </a:r>
            <a:br>
              <a:rPr lang="pl-PL" altLang="pl-PL" dirty="0"/>
            </a:br>
            <a:r>
              <a:rPr lang="pl-PL" altLang="pl-PL" dirty="0"/>
              <a:t>(jeżeli rolnik nie decyduje się na odbudowę lub naprawę uszkodzonego budynku – zawsze stosowany jest cennik).</a:t>
            </a:r>
          </a:p>
          <a:p>
            <a:pPr marL="0" lvl="1" indent="0" algn="r" eaLnBrk="0" hangingPunct="0">
              <a:buNone/>
            </a:pPr>
            <a:r>
              <a:rPr lang="pl-PL" altLang="pl-PL" b="1" dirty="0">
                <a:solidFill>
                  <a:srgbClr val="B41C4F"/>
                </a:solidFill>
              </a:rPr>
              <a:t>Taki sposób wypłaty odszkodowania przez zakłady ubezpieczeń powoduje, ze każda faktura związana z naprawą </a:t>
            </a:r>
            <a:br>
              <a:rPr lang="pl-PL" altLang="pl-PL" b="1" dirty="0">
                <a:solidFill>
                  <a:srgbClr val="B41C4F"/>
                </a:solidFill>
              </a:rPr>
            </a:br>
            <a:r>
              <a:rPr lang="pl-PL" altLang="pl-PL" b="1" dirty="0">
                <a:solidFill>
                  <a:srgbClr val="B41C4F"/>
                </a:solidFill>
              </a:rPr>
              <a:t>uszkodzonego budynku będzie pokryta, ale tylko do wysokości ustalonej przy zawieraniu umowy sumy ubezpieczenia.</a:t>
            </a:r>
          </a:p>
          <a:p>
            <a:pPr marL="177800" lvl="1" indent="-177800" eaLnBrk="0" hangingPunct="0"/>
            <a:endParaRPr lang="pl-PL" altLang="pl-PL" dirty="0"/>
          </a:p>
        </p:txBody>
      </p:sp>
      <p:sp>
        <p:nvSpPr>
          <p:cNvPr id="11" name="Symbol zastępczy zawartości 2"/>
          <p:cNvSpPr>
            <a:spLocks noGrp="1"/>
          </p:cNvSpPr>
          <p:nvPr>
            <p:ph idx="13"/>
          </p:nvPr>
        </p:nvSpPr>
        <p:spPr>
          <a:xfrm>
            <a:off x="539749" y="3826224"/>
            <a:ext cx="7488635" cy="936104"/>
          </a:xfrm>
          <a:prstGeom prst="roundRect">
            <a:avLst>
              <a:gd name="adj" fmla="val 8665"/>
            </a:avLst>
          </a:prstGeom>
        </p:spPr>
        <p:txBody>
          <a:bodyPr tIns="46800"/>
          <a:lstStyle/>
          <a:p>
            <a:pPr marL="0" lvl="1" indent="0" eaLnBrk="0" hangingPunct="0">
              <a:buNone/>
            </a:pPr>
            <a:r>
              <a:rPr lang="pl-PL" altLang="pl-PL" b="1" dirty="0">
                <a:solidFill>
                  <a:srgbClr val="B41C4F"/>
                </a:solidFill>
              </a:rPr>
              <a:t>Wysokość szkody w budynkach rolniczych:</a:t>
            </a:r>
          </a:p>
          <a:p>
            <a:pPr marL="177800" lvl="1" indent="-177800" eaLnBrk="0" hangingPunct="0"/>
            <a:r>
              <a:rPr lang="pl-PL" altLang="pl-PL" dirty="0"/>
              <a:t>zmniejsza się o wartość pozostałości, które mogą być przeznaczone do dalszego użytku, przeróbki lub odbudowy; </a:t>
            </a:r>
          </a:p>
          <a:p>
            <a:pPr marL="177800" lvl="1" indent="-177800" eaLnBrk="0" hangingPunct="0"/>
            <a:r>
              <a:rPr lang="pl-PL" altLang="pl-PL" dirty="0"/>
              <a:t>zwiększa się w granicach sumy ubezpieczenia o udokumentowane koszty uprzątnięcia miejsca szkody w wysokości do 5% wartości szkody</a:t>
            </a:r>
          </a:p>
        </p:txBody>
      </p:sp>
    </p:spTree>
    <p:extLst>
      <p:ext uri="{BB962C8B-B14F-4D97-AF65-F5344CB8AC3E}">
        <p14:creationId xmlns:p14="http://schemas.microsoft.com/office/powerpoint/2010/main" val="108754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4"/>
          </p:nvPr>
        </p:nvSpPr>
        <p:spPr>
          <a:xfrm>
            <a:off x="4716016" y="1491630"/>
            <a:ext cx="4032696" cy="2304256"/>
          </a:xfrm>
          <a:prstGeom prst="roundRect">
            <a:avLst>
              <a:gd name="adj" fmla="val 2351"/>
            </a:avLst>
          </a:prstGeom>
        </p:spPr>
        <p:txBody>
          <a:bodyPr/>
          <a:lstStyle/>
          <a:p>
            <a:pPr marL="0" lvl="1" indent="0" eaLnBrk="0" hangingPunct="0">
              <a:buNone/>
            </a:pPr>
            <a:r>
              <a:rPr lang="pl-PL" sz="1400" b="1" dirty="0">
                <a:solidFill>
                  <a:srgbClr val="B41C4F"/>
                </a:solidFill>
              </a:rPr>
              <a:t>Możliwy do realizacji zakres ochrony w ubezpieczeniach dobrowolnych:</a:t>
            </a:r>
          </a:p>
          <a:p>
            <a:pPr marL="177800" lvl="1" indent="-177800" eaLnBrk="0" hangingPunct="0"/>
            <a:r>
              <a:rPr lang="pl-PL" altLang="pl-PL" b="1" dirty="0">
                <a:solidFill>
                  <a:schemeClr val="bg1"/>
                </a:solidFill>
              </a:rPr>
              <a:t>od pożaru, uderzenia pioruna, wybuchu, upadku statku powietrznego, trzęsienia ziemi, huraganu, dymu i sadzy,  spływu wód po zboczach, gradu, deszczu nawalnego, osunięcia się ziemi, zapadania się ziemi, lawiny, szkód wodociągowych, powodzi, huku ponaddźwiękowego, uderzenia pojazdu, upadku drzewa, masztu, słupa, anteny lub ich części, śniegu, przepięcia,</a:t>
            </a:r>
          </a:p>
          <a:p>
            <a:pPr marL="177800" lvl="1" indent="-177800" eaLnBrk="0" hangingPunct="0"/>
            <a:r>
              <a:rPr lang="pl-PL" dirty="0">
                <a:solidFill>
                  <a:schemeClr val="bg1"/>
                </a:solidFill>
              </a:rPr>
              <a:t>od zniszczenia na skutek awarii urządzeń wentylacyjnych czy ogrzewania i  innych (w oparciu o osobny wniosek) </a:t>
            </a:r>
          </a:p>
        </p:txBody>
      </p:sp>
      <p:sp>
        <p:nvSpPr>
          <p:cNvPr id="8" name="Symbol zastępczy numeru slajdu 7"/>
          <p:cNvSpPr>
            <a:spLocks noGrp="1"/>
          </p:cNvSpPr>
          <p:nvPr>
            <p:ph type="sldNum" sz="quarter" idx="12"/>
          </p:nvPr>
        </p:nvSpPr>
        <p:spPr>
          <a:xfrm>
            <a:off x="7633320" y="4767263"/>
            <a:ext cx="1259160" cy="273844"/>
          </a:xfrm>
        </p:spPr>
        <p:txBody>
          <a:bodyPr/>
          <a:lstStyle/>
          <a:p>
            <a:fld id="{CF567F1F-167A-4A9C-A046-3C347B49A1AC}" type="slidenum">
              <a:rPr lang="pl-PL" smtClean="0"/>
              <a:pPr/>
              <a:t>9</a:t>
            </a:fld>
            <a:endParaRPr lang="pl-PL"/>
          </a:p>
        </p:txBody>
      </p:sp>
      <p:sp>
        <p:nvSpPr>
          <p:cNvPr id="6" name="Tytuł 5"/>
          <p:cNvSpPr>
            <a:spLocks noGrp="1"/>
          </p:cNvSpPr>
          <p:nvPr>
            <p:ph type="title"/>
          </p:nvPr>
        </p:nvSpPr>
        <p:spPr>
          <a:xfrm>
            <a:off x="467545" y="339502"/>
            <a:ext cx="5112567" cy="884070"/>
          </a:xfrm>
        </p:spPr>
        <p:txBody>
          <a:bodyPr/>
          <a:lstStyle/>
          <a:p>
            <a:pPr eaLnBrk="0" hangingPunct="0"/>
            <a:r>
              <a:rPr lang="pl-PL" altLang="pl-PL" sz="2400" dirty="0"/>
              <a:t>Inne, dobrowolne ubezpieczenia mienia </a:t>
            </a:r>
            <a:br>
              <a:rPr lang="pl-PL" altLang="pl-PL" sz="2400" dirty="0"/>
            </a:br>
            <a:r>
              <a:rPr lang="pl-PL" altLang="pl-PL" sz="2400" dirty="0"/>
              <a:t>w gospodarstwie rolnym</a:t>
            </a:r>
          </a:p>
        </p:txBody>
      </p:sp>
      <p:sp>
        <p:nvSpPr>
          <p:cNvPr id="3" name="Symbol zastępczy zawartości 2"/>
          <p:cNvSpPr>
            <a:spLocks noGrp="1"/>
          </p:cNvSpPr>
          <p:nvPr>
            <p:ph idx="13"/>
          </p:nvPr>
        </p:nvSpPr>
        <p:spPr>
          <a:xfrm>
            <a:off x="539750" y="1491630"/>
            <a:ext cx="4032250" cy="3456384"/>
          </a:xfrm>
          <a:prstGeom prst="roundRect">
            <a:avLst>
              <a:gd name="adj" fmla="val 3573"/>
            </a:avLst>
          </a:prstGeom>
        </p:spPr>
        <p:txBody>
          <a:bodyPr tIns="46800"/>
          <a:lstStyle/>
          <a:p>
            <a:pPr marL="0" indent="0">
              <a:buNone/>
            </a:pPr>
            <a:r>
              <a:rPr lang="pl-PL" altLang="pl-PL" sz="1400" b="1" dirty="0">
                <a:solidFill>
                  <a:srgbClr val="B41C4F"/>
                </a:solidFill>
              </a:rPr>
              <a:t>Co może jeszcze ulec zniszczeniu w skutek działania ognia, huraganu, deszczu nawalnego czy powodzi? Czy są to istotne elementy majątku dla rolnika?</a:t>
            </a:r>
          </a:p>
          <a:p>
            <a:pPr marL="177800" lvl="1" indent="-177800" eaLnBrk="0" hangingPunct="0"/>
            <a:r>
              <a:rPr lang="pl-PL" altLang="pl-PL" dirty="0"/>
              <a:t>budynki i budowle, w tym także pomieszczenia i budynki gospodarcze – te nie podlegające obowiązkowemu ubezpieczeniu</a:t>
            </a:r>
          </a:p>
          <a:p>
            <a:pPr marL="177800" lvl="1" indent="-177800" eaLnBrk="0" hangingPunct="0"/>
            <a:r>
              <a:rPr lang="pl-PL" altLang="pl-PL" dirty="0"/>
              <a:t>stałe elementy budynku wchodzącego w skład gospodarstwa rolnego,</a:t>
            </a:r>
          </a:p>
          <a:p>
            <a:pPr marL="177800" lvl="1" indent="-177800" eaLnBrk="0" hangingPunct="0"/>
            <a:r>
              <a:rPr lang="pl-PL" altLang="pl-PL" dirty="0"/>
              <a:t>maszyny, urządzenia oraz wyposażenie, w tym także ruchomości domowe, </a:t>
            </a:r>
          </a:p>
          <a:p>
            <a:pPr marL="177800" lvl="1" indent="-177800" eaLnBrk="0" hangingPunct="0"/>
            <a:r>
              <a:rPr lang="pl-PL" altLang="pl-PL" dirty="0"/>
              <a:t>środki obrotowe, w tym także  ziemiopłody, materiały i zapasy, zwierzęta gospodarskie,</a:t>
            </a:r>
          </a:p>
          <a:p>
            <a:pPr marL="177800" lvl="1" indent="-177800" eaLnBrk="0" hangingPunct="0"/>
            <a:r>
              <a:rPr lang="pl-PL" altLang="pl-PL" dirty="0"/>
              <a:t>nakłady inwestycyjne,</a:t>
            </a:r>
          </a:p>
          <a:p>
            <a:pPr marL="177800" lvl="1" indent="-177800" eaLnBrk="0" hangingPunct="0"/>
            <a:r>
              <a:rPr lang="pl-PL" altLang="pl-PL" dirty="0"/>
              <a:t>mienie osób trzecich przekazane ubezpieczającemu w celu sprzedaży lub wykonania usługi,</a:t>
            </a:r>
          </a:p>
          <a:p>
            <a:pPr marL="177800" lvl="1" indent="-177800" eaLnBrk="0" hangingPunct="0"/>
            <a:r>
              <a:rPr lang="pl-PL" altLang="pl-PL" dirty="0"/>
              <a:t>mienie pracownicze.</a:t>
            </a:r>
          </a:p>
        </p:txBody>
      </p:sp>
      <p:sp>
        <p:nvSpPr>
          <p:cNvPr id="19" name="Symbol zastępczy zawartości 2"/>
          <p:cNvSpPr>
            <a:spLocks noGrp="1"/>
          </p:cNvSpPr>
          <p:nvPr>
            <p:ph idx="13"/>
          </p:nvPr>
        </p:nvSpPr>
        <p:spPr>
          <a:xfrm>
            <a:off x="4716016" y="4011910"/>
            <a:ext cx="3384376" cy="648072"/>
          </a:xfrm>
          <a:prstGeom prst="roundRect">
            <a:avLst>
              <a:gd name="adj" fmla="val 15610"/>
            </a:avLst>
          </a:prstGeom>
          <a:solidFill>
            <a:srgbClr val="B41C4F"/>
          </a:solidFill>
        </p:spPr>
        <p:txBody>
          <a:bodyPr tIns="46800"/>
          <a:lstStyle/>
          <a:p>
            <a:pPr marL="0" indent="0">
              <a:spcAft>
                <a:spcPts val="0"/>
              </a:spcAft>
              <a:buNone/>
            </a:pPr>
            <a:r>
              <a:rPr lang="pl-PL" dirty="0">
                <a:solidFill>
                  <a:schemeClr val="bg1"/>
                </a:solidFill>
                <a:ea typeface="Times New Roman" panose="02020603050405020304" pitchFamily="18" charset="0"/>
              </a:rPr>
              <a:t>Warianty dodatkowe pozwalają też  ubezpieczyć ruchomości domowe </a:t>
            </a:r>
            <a:r>
              <a:rPr lang="pl-PL" b="1" dirty="0">
                <a:solidFill>
                  <a:schemeClr val="bg1"/>
                </a:solidFill>
                <a:ea typeface="Times New Roman" panose="02020603050405020304" pitchFamily="18" charset="0"/>
              </a:rPr>
              <a:t>od kradzieży z włamaniem i rabunku.</a:t>
            </a:r>
          </a:p>
        </p:txBody>
      </p:sp>
      <p:sp>
        <p:nvSpPr>
          <p:cNvPr id="9" name="Symbol zastępczy zawartości 2"/>
          <p:cNvSpPr>
            <a:spLocks noGrp="1"/>
          </p:cNvSpPr>
          <p:nvPr>
            <p:ph idx="13"/>
          </p:nvPr>
        </p:nvSpPr>
        <p:spPr>
          <a:xfrm>
            <a:off x="4716016" y="3939902"/>
            <a:ext cx="3384376" cy="720080"/>
          </a:xfrm>
          <a:prstGeom prst="roundRect">
            <a:avLst>
              <a:gd name="adj" fmla="val 15610"/>
            </a:avLst>
          </a:prstGeom>
          <a:solidFill>
            <a:srgbClr val="B41C4F"/>
          </a:solidFill>
        </p:spPr>
        <p:txBody>
          <a:bodyPr tIns="46800"/>
          <a:lstStyle/>
          <a:p>
            <a:pPr marL="0" indent="0">
              <a:spcAft>
                <a:spcPts val="0"/>
              </a:spcAft>
              <a:buNone/>
            </a:pPr>
            <a:r>
              <a:rPr lang="pl-PL" dirty="0">
                <a:solidFill>
                  <a:schemeClr val="bg1"/>
                </a:solidFill>
                <a:ea typeface="Times New Roman" panose="02020603050405020304" pitchFamily="18" charset="0"/>
              </a:rPr>
              <a:t>Warianty dodatkowe pozwalają też  ubezpieczyć ruchomości domowe </a:t>
            </a:r>
            <a:r>
              <a:rPr lang="pl-PL" b="1" dirty="0">
                <a:solidFill>
                  <a:schemeClr val="bg1"/>
                </a:solidFill>
                <a:ea typeface="Times New Roman" panose="02020603050405020304" pitchFamily="18" charset="0"/>
              </a:rPr>
              <a:t>od kradzieży z włamaniem </a:t>
            </a:r>
            <a:br>
              <a:rPr lang="pl-PL" b="1" dirty="0">
                <a:solidFill>
                  <a:schemeClr val="bg1"/>
                </a:solidFill>
                <a:ea typeface="Times New Roman" panose="02020603050405020304" pitchFamily="18" charset="0"/>
              </a:rPr>
            </a:br>
            <a:r>
              <a:rPr lang="pl-PL" b="1" dirty="0">
                <a:solidFill>
                  <a:schemeClr val="bg1"/>
                </a:solidFill>
                <a:ea typeface="Times New Roman" panose="02020603050405020304" pitchFamily="18" charset="0"/>
              </a:rPr>
              <a:t>i rabunku.</a:t>
            </a:r>
          </a:p>
        </p:txBody>
      </p:sp>
    </p:spTree>
    <p:extLst>
      <p:ext uri="{BB962C8B-B14F-4D97-AF65-F5344CB8AC3E}">
        <p14:creationId xmlns:p14="http://schemas.microsoft.com/office/powerpoint/2010/main" val="41716358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1876</Words>
  <Application>Microsoft Office PowerPoint</Application>
  <PresentationFormat>Pokaz na ekranie (16:9)</PresentationFormat>
  <Paragraphs>366</Paragraphs>
  <Slides>13</Slides>
  <Notes>10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13</vt:i4>
      </vt:variant>
    </vt:vector>
  </HeadingPairs>
  <TitlesOfParts>
    <vt:vector size="20" baseType="lpstr">
      <vt:lpstr>Arial Unicode MS</vt:lpstr>
      <vt:lpstr>Arial</vt:lpstr>
      <vt:lpstr>Calibri</vt:lpstr>
      <vt:lpstr>Times New Roman</vt:lpstr>
      <vt:lpstr>Verdana</vt:lpstr>
      <vt:lpstr>Wingdings</vt:lpstr>
      <vt:lpstr>Motyw pakietu Office</vt:lpstr>
      <vt:lpstr>UBEZPIECZENIE MIENIA  W GOSPODARSTWIE ROLNYM</vt:lpstr>
      <vt:lpstr>Zasadność stosowania ubezpieczenia mienia  w gospodarstwie rolnym</vt:lpstr>
      <vt:lpstr>Obowiązkowe ubezpieczenie budynków wchodzących w skład gospodarstwa rolnego</vt:lpstr>
      <vt:lpstr>Wyłączenia i zasady dodatkowe w obowiązkowym ubezpieczeniu budynków wchodzących w skład gospodarstwa rolnego</vt:lpstr>
      <vt:lpstr>Obowiązkowe ubezpieczenie budynków wchodzących  w skład gospodarstwa rolnego</vt:lpstr>
      <vt:lpstr>Przykład – zasady ustalania sumy ubezpieczenia</vt:lpstr>
      <vt:lpstr>Przykład – zasady ustalania sumy ubezpieczenia</vt:lpstr>
      <vt:lpstr>Zasady ustalania odszkodowana  w obowiązkowym ubezpieczeniu budynków</vt:lpstr>
      <vt:lpstr>Inne, dobrowolne ubezpieczenia mienia  w gospodarstwie rolnym</vt:lpstr>
      <vt:lpstr>Suma ubezpieczenia w ubezpieczeniach dobrowolnych</vt:lpstr>
      <vt:lpstr>Ubezpieczenie maszyn rolniczych w gospodarstwie rolnym</vt:lpstr>
      <vt:lpstr>Dodatkowe informacje</vt:lpstr>
      <vt:lpstr>Prezentacja programu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Jarek</dc:creator>
  <cp:lastModifiedBy>Admin</cp:lastModifiedBy>
  <cp:revision>177</cp:revision>
  <cp:lastPrinted>2018-07-18T14:05:04Z</cp:lastPrinted>
  <dcterms:created xsi:type="dcterms:W3CDTF">2018-07-17T15:04:00Z</dcterms:created>
  <dcterms:modified xsi:type="dcterms:W3CDTF">2019-12-19T09:26:43Z</dcterms:modified>
</cp:coreProperties>
</file>