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308" r:id="rId4"/>
    <p:sldId id="309" r:id="rId5"/>
    <p:sldId id="310" r:id="rId6"/>
    <p:sldId id="311" r:id="rId7"/>
    <p:sldId id="312" r:id="rId8"/>
    <p:sldId id="313" r:id="rId9"/>
    <p:sldId id="298" r:id="rId10"/>
    <p:sldId id="314" r:id="rId11"/>
    <p:sldId id="315" r:id="rId12"/>
    <p:sldId id="316" r:id="rId13"/>
    <p:sldId id="317" r:id="rId14"/>
    <p:sldId id="318" r:id="rId15"/>
  </p:sldIdLst>
  <p:sldSz cx="9144000" cy="5143500" type="screen16x9"/>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257">
          <p15:clr>
            <a:srgbClr val="A4A3A4"/>
          </p15:clr>
        </p15:guide>
        <p15:guide id="3" orient="horz" pos="2890">
          <p15:clr>
            <a:srgbClr val="A4A3A4"/>
          </p15:clr>
        </p15:guide>
        <p15:guide id="4" pos="1837">
          <p15:clr>
            <a:srgbClr val="A4A3A4"/>
          </p15:clr>
        </p15:guide>
        <p15:guide id="5" pos="340">
          <p15:clr>
            <a:srgbClr val="A4A3A4"/>
          </p15:clr>
        </p15:guide>
        <p15:guide id="6" pos="5511">
          <p15:clr>
            <a:srgbClr val="A4A3A4"/>
          </p15:clr>
        </p15:guide>
        <p15:guide id="7" pos="4921">
          <p15:clr>
            <a:srgbClr val="A4A3A4"/>
          </p15:clr>
        </p15:guide>
        <p15:guide id="8" pos="567">
          <p15:clr>
            <a:srgbClr val="A4A3A4"/>
          </p15:clr>
        </p15:guide>
        <p15:guide id="9" pos="4286">
          <p15:clr>
            <a:srgbClr val="A4A3A4"/>
          </p15:clr>
        </p15:guide>
        <p15:guide id="10" orient="horz" pos="2300">
          <p15:clr>
            <a:srgbClr val="A4A3A4"/>
          </p15:clr>
        </p15:guide>
        <p15:guide id="11" pos="34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C4F"/>
    <a:srgbClr val="FFFFFF"/>
    <a:srgbClr val="B4003C"/>
    <a:srgbClr val="D2D3D5"/>
    <a:srgbClr val="A8A9AD"/>
    <a:srgbClr val="86153A"/>
    <a:srgbClr val="E6E7E9"/>
    <a:srgbClr val="990033"/>
    <a:srgbClr val="9BD991"/>
    <a:srgbClr val="DAE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0" autoAdjust="0"/>
    <p:restoredTop sz="71687" autoAdjust="0"/>
  </p:normalViewPr>
  <p:slideViewPr>
    <p:cSldViewPr showGuides="1">
      <p:cViewPr varScale="1">
        <p:scale>
          <a:sx n="103" d="100"/>
          <a:sy n="103" d="100"/>
        </p:scale>
        <p:origin x="498" y="-492"/>
      </p:cViewPr>
      <p:guideLst>
        <p:guide orient="horz" pos="1620"/>
        <p:guide orient="horz" pos="1257"/>
        <p:guide orient="horz" pos="2890"/>
        <p:guide pos="1837"/>
        <p:guide pos="340"/>
        <p:guide pos="5511"/>
        <p:guide pos="4921"/>
        <p:guide pos="567"/>
        <p:guide pos="4286"/>
        <p:guide orient="horz" pos="2300"/>
        <p:guide pos="3424"/>
      </p:guideLst>
    </p:cSldViewPr>
  </p:slideViewPr>
  <p:notesTextViewPr>
    <p:cViewPr>
      <p:scale>
        <a:sx n="1" d="1"/>
        <a:sy n="1" d="1"/>
      </p:scale>
      <p:origin x="0" y="0"/>
    </p:cViewPr>
  </p:notesTextViewPr>
  <p:notesViewPr>
    <p:cSldViewPr showGuides="1">
      <p:cViewPr varScale="1">
        <p:scale>
          <a:sx n="74" d="100"/>
          <a:sy n="74" d="100"/>
        </p:scale>
        <p:origin x="-31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5B7C0B-9B2D-4E39-A9FC-F2CB5127E303}" type="datetimeFigureOut">
              <a:rPr lang="pl-PL" smtClean="0"/>
              <a:pPr/>
              <a:t>19.12.2019</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6FD8F51-4094-4D93-B22C-BC3095FF1E96}" type="slidenum">
              <a:rPr lang="pl-PL" smtClean="0"/>
              <a:pPr/>
              <a:t>‹#›</a:t>
            </a:fld>
            <a:endParaRPr lang="pl-PL"/>
          </a:p>
        </p:txBody>
      </p:sp>
    </p:spTree>
    <p:extLst>
      <p:ext uri="{BB962C8B-B14F-4D97-AF65-F5344CB8AC3E}">
        <p14:creationId xmlns:p14="http://schemas.microsoft.com/office/powerpoint/2010/main" val="355518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fg.pl/infoportal/faces/pages_home-page/Page_4d98135c_14e2b8ace27__7ff3/Page_6b4017ae_14f6dc58e17__7ff3?backUrl=/infoportal/faces/pages_home-page/Page_4d98135c_14e2b8ace27__7ff0/Page_a47c431_14bed81a009__7ff2/Page_a47c431_14bed81a009__7fef#Oplata_karn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fg.pl/infoportal/faces/pages_home-page/Page_4d98135c_14e2b8ace27__7ff3/Page_6b4017ae_14f6dc58e17__7ff3?backUrl=/infoportal/faces/pages_home-page/Page_4d98135c_14e2b8ace27__7ff0/Page_a47c431_14bed81a009__7ff2/Page_a47c431_14bed81a009__7fef#Pojazd_mechaniczn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Zadośćuczynienia za ból i cierpienie</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3</a:t>
            </a:fld>
            <a:endParaRPr lang="pl-PL"/>
          </a:p>
        </p:txBody>
      </p:sp>
    </p:spTree>
    <p:extLst>
      <p:ext uri="{BB962C8B-B14F-4D97-AF65-F5344CB8AC3E}">
        <p14:creationId xmlns:p14="http://schemas.microsoft.com/office/powerpoint/2010/main" val="26924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dirty="0"/>
              <a:t>Jeżeli wyrządzimy szkodę, zgodnie z prawem będziemy zobowiązani do  jej naprawienia. </a:t>
            </a:r>
          </a:p>
          <a:p>
            <a:pPr algn="just"/>
            <a:r>
              <a:rPr lang="pl-PL" dirty="0"/>
              <a:t>W celu zapewnienia poszkodowanemu w wypadku komunikacyjnym pełnej ochrony, każdy posiadacz pojazdu mechanicznego zobowiązany jest do zawarcia umowy ubezpieczenia OC.</a:t>
            </a:r>
          </a:p>
          <a:p>
            <a:pPr algn="just"/>
            <a:r>
              <a:rPr lang="pl-PL" dirty="0"/>
              <a:t>Ubezpieczenie OC chroni zarówno osobę poszkodowaną, jak i sprawcę wypadku, który nie będzie musiał z własnych pieniędzy naprawić wyrządzonej szkody.</a:t>
            </a:r>
          </a:p>
          <a:p>
            <a:pPr algn="just"/>
            <a:r>
              <a:rPr lang="pl-PL" dirty="0"/>
              <a:t>Poszkodowany otrzyma świadczenie z naszej polisy OC obejmujące zwrot kosztów naprawy uszkodzonego  pojazdu, zwrot kosztów leczenia, rehabilitacji, jak też zadośćuczynienie za ból i cierpienie.  Jeśli poszkodowany umrze, zadośćuczynienie otrzyma jego najbliższa rodzina.</a:t>
            </a:r>
          </a:p>
          <a:p>
            <a:pPr algn="just"/>
            <a:r>
              <a:rPr lang="pl-PL" dirty="0"/>
              <a:t>Odszkodowanie i zadośćuczynienie wypłaci zakład ubezpieczeń, z którym została zawarta umowa ubezpieczenia OC. </a:t>
            </a:r>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7</a:t>
            </a:fld>
            <a:endParaRPr lang="pl-PL"/>
          </a:p>
        </p:txBody>
      </p:sp>
    </p:spTree>
    <p:extLst>
      <p:ext uri="{BB962C8B-B14F-4D97-AF65-F5344CB8AC3E}">
        <p14:creationId xmlns:p14="http://schemas.microsoft.com/office/powerpoint/2010/main" val="388480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spcBef>
                <a:spcPct val="0"/>
              </a:spcBef>
            </a:pPr>
            <a:r>
              <a:rPr lang="pl-PL" altLang="pl-PL" dirty="0"/>
              <a:t>Na tak wysoką kwotę 4 mln odszkodowania składa się przede wszystkim: zadośćuczynienie za cierpienia fizyczne i psychiczne, nieodwracalność następstw wypadku (paraliż) i bezradność życiowa, odszkodowanie za utracone dochody i koszty leczenia w tym rehabilitację, a także często odsetki za niewypłacenie świadczenia w terminie. Czy w tym kontekście ta „rekordowa” kwota jest zbyt wysoka? Cóż, wydaje się, że niewiele zdrowych osób wybrałoby paraliż niemal całego ciała za kwotę odszkodowania w wysokości 4 mln złotych … </a:t>
            </a:r>
          </a:p>
          <a:p>
            <a:pPr algn="just">
              <a:spcBef>
                <a:spcPct val="0"/>
              </a:spcBef>
            </a:pPr>
            <a:endParaRPr lang="pl-PL" altLang="pl-PL" dirty="0"/>
          </a:p>
          <a:p>
            <a:pPr algn="just">
              <a:spcBef>
                <a:spcPct val="0"/>
              </a:spcBef>
            </a:pPr>
            <a:r>
              <a:rPr lang="pl-PL" altLang="pl-PL" b="1" dirty="0"/>
              <a:t>Przyjmując średnią składkę za polisę OC w wysokości 560 zł – to na jedno takie odszkodowanie musiało złożyć się ponad 7100 kierowców, i to tych którzy nie mieli wypadku w danym roku!   </a:t>
            </a:r>
            <a:r>
              <a:rPr lang="pl-PL" altLang="pl-PL" u="sng" dirty="0"/>
              <a:t> </a:t>
            </a:r>
          </a:p>
          <a:p>
            <a:pPr algn="just">
              <a:spcBef>
                <a:spcPct val="0"/>
              </a:spcBef>
              <a:buFontTx/>
              <a:buChar char="•"/>
            </a:pPr>
            <a:endParaRPr lang="pl-PL" altLang="pl-PL" b="1" dirty="0"/>
          </a:p>
          <a:p>
            <a:pPr algn="just">
              <a:spcBef>
                <a:spcPct val="0"/>
              </a:spcBef>
            </a:pPr>
            <a:r>
              <a:rPr lang="pl-PL" altLang="pl-PL" dirty="0"/>
              <a:t>Średnia  składka dla aut osobowych, autobusów, samochodów ciężarowych, motocykli, motorowerów, skuterów, ciągników, przyczep etc. </a:t>
            </a:r>
          </a:p>
          <a:p>
            <a:pPr algn="just">
              <a:spcBef>
                <a:spcPct val="0"/>
              </a:spcBef>
            </a:pPr>
            <a:endParaRPr lang="pl-PL" alt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8</a:t>
            </a:fld>
            <a:endParaRPr lang="pl-PL"/>
          </a:p>
        </p:txBody>
      </p:sp>
    </p:spTree>
    <p:extLst>
      <p:ext uri="{BB962C8B-B14F-4D97-AF65-F5344CB8AC3E}">
        <p14:creationId xmlns:p14="http://schemas.microsoft.com/office/powerpoint/2010/main" val="299563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Komentarz</a:t>
            </a:r>
          </a:p>
          <a:p>
            <a:r>
              <a:rPr lang="pl-PL" dirty="0"/>
              <a:t>Uwaga – pojazdem wolnobieżnym nie jest ciągnik rolniczy – dla ciągnika rolniczego należy zawrzeć ubezpieczenie OC posiadaczy pojazdów mechanicznych</a:t>
            </a:r>
          </a:p>
          <a:p>
            <a:endParaRPr lang="pl-PL" dirty="0"/>
          </a:p>
          <a:p>
            <a:r>
              <a:rPr lang="pl-PL" dirty="0"/>
              <a:t>Komentarz do szkód– w każdej z sytuacji mówimy o tym, że w związku z prowadzeniem gospodarstwa (uprawami, czynnościami agrotechnicznymi, posiadanymi zwierzętami czy maszynami wolnobieżnymi) może stać się coś osobie trzeciej. </a:t>
            </a:r>
          </a:p>
          <a:p>
            <a:r>
              <a:rPr lang="pl-PL" dirty="0"/>
              <a:t>UWAGA </a:t>
            </a:r>
          </a:p>
          <a:p>
            <a:r>
              <a:rPr lang="pl-PL" sz="1200" b="0" i="0" kern="1200" dirty="0">
                <a:solidFill>
                  <a:schemeClr val="tx1"/>
                </a:solidFill>
                <a:effectLst/>
                <a:latin typeface="+mn-lt"/>
                <a:ea typeface="+mn-ea"/>
                <a:cs typeface="+mn-cs"/>
              </a:rPr>
              <a:t>Obowiązkowe OC </a:t>
            </a:r>
            <a:r>
              <a:rPr lang="pl-PL" sz="1200" b="1" i="0" kern="1200" dirty="0">
                <a:solidFill>
                  <a:schemeClr val="tx1"/>
                </a:solidFill>
                <a:effectLst/>
                <a:latin typeface="+mn-lt"/>
                <a:ea typeface="+mn-ea"/>
                <a:cs typeface="+mn-cs"/>
              </a:rPr>
              <a:t>rolników nie obowiązuje </a:t>
            </a:r>
            <a:r>
              <a:rPr lang="pl-PL" sz="1200" b="0" i="0" kern="1200" dirty="0">
                <a:solidFill>
                  <a:schemeClr val="tx1"/>
                </a:solidFill>
                <a:effectLst/>
                <a:latin typeface="+mn-lt"/>
                <a:ea typeface="+mn-ea"/>
                <a:cs typeface="+mn-cs"/>
              </a:rPr>
              <a:t>przy szkodzie </a:t>
            </a:r>
            <a:r>
              <a:rPr lang="pl-PL" sz="1200" b="0" i="0" u="sng" kern="1200" dirty="0">
                <a:solidFill>
                  <a:schemeClr val="tx1"/>
                </a:solidFill>
                <a:effectLst/>
                <a:latin typeface="+mn-lt"/>
                <a:ea typeface="+mn-ea"/>
                <a:cs typeface="+mn-cs"/>
              </a:rPr>
              <a:t>w mieniu </a:t>
            </a:r>
            <a:r>
              <a:rPr lang="pl-PL" sz="1200" b="0" i="0" kern="1200" dirty="0">
                <a:solidFill>
                  <a:schemeClr val="tx1"/>
                </a:solidFill>
                <a:effectLst/>
                <a:latin typeface="+mn-lt"/>
                <a:ea typeface="+mn-ea"/>
                <a:cs typeface="+mn-cs"/>
              </a:rPr>
              <a:t>–  wyrządzonej rolnikowi – powstałej na skutek działań osób mieszkających z rolnikiem lub pracujących w jego gospodarstwie rolnym (ale już osobowych tak). Tak samo jest w przypadku  </a:t>
            </a:r>
            <a:r>
              <a:rPr lang="pl-PL" sz="1200" b="1" i="0" kern="1200" dirty="0">
                <a:solidFill>
                  <a:schemeClr val="tx1"/>
                </a:solidFill>
                <a:effectLst/>
                <a:latin typeface="+mn-lt"/>
                <a:ea typeface="+mn-ea"/>
                <a:cs typeface="+mn-cs"/>
              </a:rPr>
              <a:t>szkodami spowodowanymi chorobami zakaźnymi</a:t>
            </a:r>
            <a:r>
              <a:rPr lang="pl-PL" sz="1200" b="0" i="0" kern="1200" dirty="0">
                <a:solidFill>
                  <a:schemeClr val="tx1"/>
                </a:solidFill>
                <a:effectLst/>
                <a:latin typeface="+mn-lt"/>
                <a:ea typeface="+mn-ea"/>
                <a:cs typeface="+mn-cs"/>
              </a:rPr>
              <a:t>, które nie pochodzą od zwierząt. Inne szkody, które nie podlegają odszkodowaniu to np. szkoda w mieniu, kiedy jest spowodowana </a:t>
            </a:r>
            <a:r>
              <a:rPr lang="pl-PL" sz="1200" b="1" i="0" kern="1200" dirty="0">
                <a:solidFill>
                  <a:schemeClr val="tx1"/>
                </a:solidFill>
                <a:effectLst/>
                <a:latin typeface="+mn-lt"/>
                <a:ea typeface="+mn-ea"/>
                <a:cs typeface="+mn-cs"/>
              </a:rPr>
              <a:t>wadą towarów</a:t>
            </a:r>
            <a:r>
              <a:rPr lang="pl-PL" sz="1200" b="0" i="0" kern="1200" dirty="0">
                <a:solidFill>
                  <a:schemeClr val="tx1"/>
                </a:solidFill>
                <a:effectLst/>
                <a:latin typeface="+mn-lt"/>
                <a:ea typeface="+mn-ea"/>
                <a:cs typeface="+mn-cs"/>
              </a:rPr>
              <a:t> dostarczonych przez ubezpieczonego. Jeśli w skutek takiej wady komuś stała się krzywda zakład ubezpieczeń nie odpowiada tylko wtedy, gdy poszkodowany wiedział o wadzie. Zakład ubezpieczeń nie odpowiada również za skażenie, zanieczyszczenie środowiska, utratę gotówki, biżuterii etc., a także za uszkodzenie rzeczy pożyczonych przez rolnika w celu przechowywania lub naprawy.</a:t>
            </a:r>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9</a:t>
            </a:fld>
            <a:endParaRPr lang="pl-PL"/>
          </a:p>
        </p:txBody>
      </p:sp>
    </p:spTree>
    <p:extLst>
      <p:ext uri="{BB962C8B-B14F-4D97-AF65-F5344CB8AC3E}">
        <p14:creationId xmlns:p14="http://schemas.microsoft.com/office/powerpoint/2010/main" val="75461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10</a:t>
            </a:fld>
            <a:endParaRPr lang="pl-PL"/>
          </a:p>
        </p:txBody>
      </p:sp>
    </p:spTree>
    <p:extLst>
      <p:ext uri="{BB962C8B-B14F-4D97-AF65-F5344CB8AC3E}">
        <p14:creationId xmlns:p14="http://schemas.microsoft.com/office/powerpoint/2010/main" val="75461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Wprowadzenie obowiązku ubezpieczenia w zakresie OC posiadaczy pojazdów mechanicznych w </a:t>
            </a:r>
            <a:r>
              <a:rPr lang="pl-PL" i="1" dirty="0"/>
              <a:t>Ustawie o ubezpieczeniach obowiązkowych, Ubezpieczeniowym Funduszu Gwarancyjnym i Polskim Biurze Ubezpieczeń Komunikacyjnych </a:t>
            </a:r>
            <a:r>
              <a:rPr lang="pl-PL" dirty="0"/>
              <a:t> jest ściśle związane z kontrolą  i egzekwowaniem tego obowiązku, bowiem wprowadzanie nakazów nie oznacza, że każdy będzie się do nich stosował i zawierał umowę ubezpieczenia.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Nawet jeśli uznamy, że ubezpieczenie obowiązkowe nie jest nam potrzebne, to państwo wprowadza określone sankcje za ich brak. Nie są one zbyt dotkliwe, jednak niepokryte straty mogą być dla kierowcy lub  rolnika dużo większą karą, np. zniszczenie budynku inwentarskiego, w którym prowadzono hodowlę trzody, roszczenia sąsiadów o rentę dla ich dziecka w związku z wypadkiem, który spowodowaliśmy naszą maszyną podczas żniw.</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algn="just" defTabSz="947684" fontAlgn="auto">
              <a:spcBef>
                <a:spcPts val="0"/>
              </a:spcBef>
              <a:spcAft>
                <a:spcPts val="0"/>
              </a:spcAft>
              <a:defRPr/>
            </a:pPr>
            <a:r>
              <a:rPr lang="pl-PL" dirty="0"/>
              <a:t>Osoby, które nie zawarły umowy obowiązkowego ubezpieczenia posiadaczy pojazdów mechanicznych muszą zapłacić </a:t>
            </a:r>
            <a:r>
              <a:rPr lang="pl-PL" b="1" dirty="0"/>
              <a:t>wysoką opłatę karną</a:t>
            </a:r>
            <a:r>
              <a:rPr lang="pl-PL" dirty="0"/>
              <a:t> (w 2019 – </a:t>
            </a:r>
            <a:r>
              <a:rPr lang="pl-PL" b="1" dirty="0"/>
              <a:t>4 500 zł).</a:t>
            </a:r>
            <a:endParaRPr lang="pl-PL" dirty="0"/>
          </a:p>
          <a:p>
            <a:pPr algn="just" fontAlgn="auto">
              <a:spcBef>
                <a:spcPts val="0"/>
              </a:spcBef>
              <a:spcAft>
                <a:spcPts val="0"/>
              </a:spcAft>
              <a:defRPr/>
            </a:pPr>
            <a:r>
              <a:rPr lang="pl-PL" dirty="0"/>
              <a:t>Funkcję represyjną – obok opłaty - pełni regres. </a:t>
            </a:r>
            <a:endParaRPr lang="pl-PL" b="1" dirty="0"/>
          </a:p>
          <a:p>
            <a:pPr algn="just" fontAlgn="auto">
              <a:spcBef>
                <a:spcPts val="0"/>
              </a:spcBef>
              <a:spcAft>
                <a:spcPts val="0"/>
              </a:spcAft>
              <a:defRPr/>
            </a:pPr>
            <a:r>
              <a:rPr lang="pl-PL" b="1" dirty="0"/>
              <a:t>Regres </a:t>
            </a:r>
            <a:r>
              <a:rPr lang="pl-PL" dirty="0"/>
              <a:t>jest to roszczenie zwrotne do sprawcy zdarzenia po wypłacie odszkodowania. Najwyższy regres wyniósł </a:t>
            </a:r>
            <a:r>
              <a:rPr lang="pl-PL" b="1" dirty="0"/>
              <a:t>4 mln zł.  </a:t>
            </a:r>
          </a:p>
          <a:p>
            <a:pPr algn="just" fontAlgn="auto">
              <a:spcBef>
                <a:spcPts val="0"/>
              </a:spcBef>
              <a:spcAft>
                <a:spcPts val="0"/>
              </a:spcAft>
              <a:defRPr/>
            </a:pPr>
            <a:endParaRPr lang="pl-PL" dirty="0"/>
          </a:p>
          <a:p>
            <a:pPr algn="just" fontAlgn="auto">
              <a:spcBef>
                <a:spcPts val="0"/>
              </a:spcBef>
              <a:spcAft>
                <a:spcPts val="0"/>
              </a:spcAft>
              <a:defRPr/>
            </a:pPr>
            <a:r>
              <a:rPr lang="pl-PL" dirty="0"/>
              <a:t>Uwaga!: średnia składka wynosi </a:t>
            </a:r>
            <a:r>
              <a:rPr lang="pl-PL" b="1" dirty="0"/>
              <a:t>560 zł (dane UFG 2018 r.) </a:t>
            </a:r>
            <a:r>
              <a:rPr lang="pl-PL" dirty="0"/>
              <a:t>tj. prawie </a:t>
            </a:r>
            <a:r>
              <a:rPr lang="pl-PL" b="1" dirty="0"/>
              <a:t>8 razy mniej niż opłata karna</a:t>
            </a:r>
            <a:r>
              <a:rPr lang="pl-PL" dirty="0"/>
              <a:t>, która wynosi </a:t>
            </a:r>
            <a:r>
              <a:rPr lang="pl-PL" b="1" dirty="0"/>
              <a:t>4 200 zł </a:t>
            </a:r>
            <a:r>
              <a:rPr lang="pl-PL" dirty="0"/>
              <a:t>(</a:t>
            </a:r>
            <a:r>
              <a:rPr lang="pl-PL" b="1" dirty="0"/>
              <a:t>2018 r.</a:t>
            </a:r>
            <a:r>
              <a:rPr lang="pl-PL" dirty="0"/>
              <a:t>) i </a:t>
            </a:r>
            <a:r>
              <a:rPr lang="pl-PL" b="1" dirty="0"/>
              <a:t>7 143 razy mniej niż regres </a:t>
            </a:r>
            <a:r>
              <a:rPr lang="pl-PL" dirty="0"/>
              <a:t>wynoszący </a:t>
            </a:r>
            <a:r>
              <a:rPr lang="pl-PL" b="1" dirty="0"/>
              <a:t>4 mln zł</a:t>
            </a:r>
            <a:r>
              <a:rPr lang="pl-PL" dirty="0"/>
              <a:t>. Średnia wysokość regresu w UFG (2018 r.) wynosiła </a:t>
            </a:r>
            <a:r>
              <a:rPr lang="pl-PL" b="1" dirty="0"/>
              <a:t>150 tys</a:t>
            </a:r>
            <a:r>
              <a:rPr lang="pl-PL" dirty="0"/>
              <a:t>. zł czyli </a:t>
            </a:r>
            <a:r>
              <a:rPr lang="pl-PL" b="1" dirty="0"/>
              <a:t>27 więcej niż wysokość średniej składki </a:t>
            </a:r>
            <a:r>
              <a:rPr lang="pl-PL" dirty="0"/>
              <a:t>(w 2018 r.).</a:t>
            </a:r>
          </a:p>
          <a:p>
            <a:pPr algn="just" fontAlgn="auto">
              <a:spcBef>
                <a:spcPts val="0"/>
              </a:spcBef>
              <a:spcAft>
                <a:spcPts val="0"/>
              </a:spcAft>
              <a:defRPr/>
            </a:pPr>
            <a:endParaRPr lang="pl-PL" dirty="0"/>
          </a:p>
          <a:p>
            <a:r>
              <a:rPr lang="pl-PL" sz="1200" b="1" kern="1200" dirty="0">
                <a:solidFill>
                  <a:schemeClr val="tx1"/>
                </a:solidFill>
                <a:effectLst/>
                <a:latin typeface="+mn-lt"/>
                <a:ea typeface="+mn-ea"/>
                <a:cs typeface="+mn-cs"/>
              </a:rPr>
              <a:t>Kary za nie spełnienie obowiązku ubezpieczeniowego</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Wysokość </a:t>
            </a:r>
            <a:r>
              <a:rPr lang="pl-PL" sz="1200" b="1" u="sng" kern="1200" dirty="0">
                <a:solidFill>
                  <a:schemeClr val="tx1"/>
                </a:solidFill>
                <a:effectLst/>
                <a:latin typeface="+mn-lt"/>
                <a:ea typeface="+mn-ea"/>
                <a:cs typeface="+mn-cs"/>
                <a:hlinkClick r:id="rId3"/>
              </a:rPr>
              <a:t>opłaty karnej</a:t>
            </a:r>
            <a:r>
              <a:rPr lang="pl-PL" sz="1200" kern="1200" dirty="0">
                <a:solidFill>
                  <a:schemeClr val="tx1"/>
                </a:solidFill>
                <a:effectLst/>
                <a:latin typeface="+mn-lt"/>
                <a:ea typeface="+mn-ea"/>
                <a:cs typeface="+mn-cs"/>
              </a:rPr>
              <a:t> za brak OC komunikacyjnego uzależniona jest od:</a:t>
            </a:r>
            <a:endParaRPr lang="pl-PL" sz="10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rodzaju </a:t>
            </a:r>
            <a:r>
              <a:rPr lang="pl-PL" sz="1200" b="1" u="sng" kern="1200" dirty="0">
                <a:solidFill>
                  <a:schemeClr val="tx1"/>
                </a:solidFill>
                <a:effectLst/>
                <a:latin typeface="+mn-lt"/>
                <a:ea typeface="+mn-ea"/>
                <a:cs typeface="+mn-cs"/>
                <a:hlinkClick r:id="rId4"/>
              </a:rPr>
              <a:t>pojazdu</a:t>
            </a:r>
            <a:r>
              <a:rPr lang="pl-PL" sz="1200" kern="1200" dirty="0">
                <a:solidFill>
                  <a:schemeClr val="tx1"/>
                </a:solidFill>
                <a:effectLst/>
                <a:latin typeface="+mn-lt"/>
                <a:ea typeface="+mn-ea"/>
                <a:cs typeface="+mn-cs"/>
              </a:rPr>
              <a:t>, którego posiadacz nie spełnił obowiązku ubezpieczenia:</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samochody osobowe – równowartość 2- krotności  minimalnego wynagrodzenia za pracę,</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samochody ciężarowe, ciągniki samochodowe i autobusy – równowartość 3- krotności minimalnego wynagrodzenia za pracę,</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pozostałe pojazdy – równowartość 1/3 minimalnego wynagrodzenia za pracę.</a:t>
            </a:r>
            <a:endParaRPr lang="pl-PL" sz="16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okresu pozostawania bez ochrony ubezpieczeniowej w danym roku kalendarzowym:</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do 3 dni – 20% pełnej opłaty karnej,</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4 do 14 dni – 50% pełnej opłaty karnej,</a:t>
            </a:r>
            <a:endParaRPr lang="pl-PL" sz="16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powyżej 14 dni – 100% opłaty karnej.</a:t>
            </a:r>
            <a:endParaRPr lang="pl-PL" sz="16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minimalnego wynagrodzenia za pracę w roku kontroli, ustalonego na podstawie ustawy z dnia 10 października 2002 roku o minimalnym wynagrodzeniu za pracę</a:t>
            </a:r>
            <a:endParaRPr lang="pl-PL" sz="16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Wysokość opłat karnych za brak obowiązkowego ubezpieczenia OC w 2019 roku</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gradacja opłaty</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samochody osobowe</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samochody ciężarowe, ciągniki samochodowe i autobusy</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pozostałe pojazdy</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OC rolników</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100%</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4 500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6 750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750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230 zł</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50%</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2 250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3 380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380 zł</a:t>
            </a:r>
            <a:endParaRPr lang="pl-PL" sz="20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20%</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900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1 350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150 zł</a:t>
            </a:r>
            <a:endParaRPr lang="pl-PL" sz="20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Opłaty karne nie są wyznaczane (naliczane) przez Ubezpieczeniowy Fundusz Gwarancyjny – zarówno ich wysokość, jak i tryb nakładania i dochodzenia są ściśle określone przez przepisy ustawy o ubezpieczeniach obowiązkowych, UFG i PBUK i z tego względu nie mogą podlegać negocjacjom!</a:t>
            </a:r>
            <a:endParaRPr lang="pl-PL" sz="16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 przypadku obowiązkowych ubezpieczeń odnoszących się tylko do rolnictwa obowiązek kontroli spoczywa na wójcie (burmistrzu, prezydencie miasta) właściwym ze względu na miejsce położenia gospodarstwa rolnego lub miejsce zamieszkania rolnika. Dodatkowo uprawnionym do kontroli jest starosta właściwy ze względu na położenie gospodarstwa rolnego lub miejsce zamieszkania rolnika, a w przypadku OC rolnika również Ubezpieczeniowy Fundusz Gwarancyjny. Kara za brak </a:t>
            </a:r>
            <a:r>
              <a:rPr lang="pl-PL" sz="1800" dirty="0">
                <a:effectLst/>
              </a:rPr>
              <a:t>OC rolników wynosi równowartość jednej dziesiątej minimalnego wynagrodzenia za pracę.</a:t>
            </a:r>
            <a:endParaRPr lang="pl-PL" sz="18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pPr algn="just" fontAlgn="auto">
              <a:spcBef>
                <a:spcPts val="0"/>
              </a:spcBef>
              <a:spcAft>
                <a:spcPts val="0"/>
              </a:spcAft>
              <a:defRPr/>
            </a:pPr>
            <a:endParaRPr lang="pl-PL" dirty="0"/>
          </a:p>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11</a:t>
            </a:fld>
            <a:endParaRPr lang="pl-PL"/>
          </a:p>
        </p:txBody>
      </p:sp>
    </p:spTree>
    <p:extLst>
      <p:ext uri="{BB962C8B-B14F-4D97-AF65-F5344CB8AC3E}">
        <p14:creationId xmlns:p14="http://schemas.microsoft.com/office/powerpoint/2010/main" val="75461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12</a:t>
            </a:fld>
            <a:endParaRPr lang="pl-PL"/>
          </a:p>
        </p:txBody>
      </p:sp>
    </p:spTree>
    <p:extLst>
      <p:ext uri="{BB962C8B-B14F-4D97-AF65-F5344CB8AC3E}">
        <p14:creationId xmlns:p14="http://schemas.microsoft.com/office/powerpoint/2010/main" val="75461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6FD8F51-4094-4D93-B22C-BC3095FF1E96}" type="slidenum">
              <a:rPr lang="pl-PL" smtClean="0"/>
              <a:pPr/>
              <a:t>13</a:t>
            </a:fld>
            <a:endParaRPr lang="pl-PL"/>
          </a:p>
        </p:txBody>
      </p:sp>
    </p:spTree>
    <p:extLst>
      <p:ext uri="{BB962C8B-B14F-4D97-AF65-F5344CB8AC3E}">
        <p14:creationId xmlns:p14="http://schemas.microsoft.com/office/powerpoint/2010/main" val="75461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982256"/>
            <a:ext cx="5543474" cy="1102519"/>
          </a:xfrm>
        </p:spPr>
        <p:txBody>
          <a:bodyPr>
            <a:normAutofit/>
          </a:bodyPr>
          <a:lstStyle>
            <a:lvl1pPr algn="l">
              <a:defRPr sz="3200"/>
            </a:lvl1pPr>
          </a:lstStyle>
          <a:p>
            <a:r>
              <a:rPr lang="pl-PL" dirty="0"/>
              <a:t>Kliknij, aby edytować styl</a:t>
            </a:r>
          </a:p>
        </p:txBody>
      </p:sp>
      <p:sp>
        <p:nvSpPr>
          <p:cNvPr id="3" name="Podtytuł 2"/>
          <p:cNvSpPr>
            <a:spLocks noGrp="1"/>
          </p:cNvSpPr>
          <p:nvPr>
            <p:ph type="subTitle" idx="1"/>
          </p:nvPr>
        </p:nvSpPr>
        <p:spPr>
          <a:xfrm>
            <a:off x="539750" y="3579861"/>
            <a:ext cx="4680520" cy="1063051"/>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p>
            <a:fld id="{18F8713C-7148-4022-893B-9FC151FFA45C}" type="datetime1">
              <a:rPr lang="pl-PL" smtClean="0"/>
              <a:pPr/>
              <a:t>19.12.2019</a:t>
            </a:fld>
            <a:endParaRPr lang="pl-PL"/>
          </a:p>
        </p:txBody>
      </p:sp>
      <p:sp>
        <p:nvSpPr>
          <p:cNvPr id="9" name="Łuk blokowy 8"/>
          <p:cNvSpPr/>
          <p:nvPr userDrawn="1"/>
        </p:nvSpPr>
        <p:spPr>
          <a:xfrm rot="900000">
            <a:off x="-435410" y="-1128144"/>
            <a:ext cx="2780250" cy="2789375"/>
          </a:xfrm>
          <a:prstGeom prst="blockArc">
            <a:avLst>
              <a:gd name="adj1" fmla="val 17045512"/>
              <a:gd name="adj2" fmla="val 175886"/>
              <a:gd name="adj3" fmla="val 0"/>
            </a:avLst>
          </a:prstGeom>
          <a:solidFill>
            <a:srgbClr val="86153A"/>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Łuk blokowy 13"/>
          <p:cNvSpPr/>
          <p:nvPr userDrawn="1"/>
        </p:nvSpPr>
        <p:spPr>
          <a:xfrm rot="8100000">
            <a:off x="-438256" y="-1137478"/>
            <a:ext cx="2780250" cy="2789375"/>
          </a:xfrm>
          <a:prstGeom prst="blockArc">
            <a:avLst>
              <a:gd name="adj1" fmla="val 16348246"/>
              <a:gd name="adj2" fmla="val 175886"/>
              <a:gd name="adj3" fmla="val 0"/>
            </a:avLst>
          </a:prstGeom>
          <a:solidFill>
            <a:srgbClr val="86153A"/>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2" name="Elipsa 21"/>
          <p:cNvSpPr/>
          <p:nvPr userDrawn="1"/>
        </p:nvSpPr>
        <p:spPr>
          <a:xfrm>
            <a:off x="-305425" y="-993597"/>
            <a:ext cx="2520280" cy="2520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Obraz 15" descr="Obraz zawierający trawa, zewnętrzne, ciężarówka, samochód&#10;&#10;Opis wygenerowany automatycznie">
            <a:extLst>
              <a:ext uri="{FF2B5EF4-FFF2-40B4-BE49-F238E27FC236}">
                <a16:creationId xmlns:a16="http://schemas.microsoft.com/office/drawing/2014/main" xmlns="" id="{ADCC709A-CBC4-41C9-9CAE-3AC769C2D3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408" y="1173568"/>
            <a:ext cx="3892592" cy="3974343"/>
          </a:xfrm>
          <a:prstGeom prst="rect">
            <a:avLst/>
          </a:prstGeom>
        </p:spPr>
      </p:pic>
    </p:spTree>
    <p:extLst>
      <p:ext uri="{BB962C8B-B14F-4D97-AF65-F5344CB8AC3E}">
        <p14:creationId xmlns:p14="http://schemas.microsoft.com/office/powerpoint/2010/main" val="65654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6E37D36-E2FE-45EE-A01E-76191827093C}" type="datetime1">
              <a:rPr lang="pl-PL" smtClean="0"/>
              <a:pPr/>
              <a:t>19.12.2019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52668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379491F-406E-4AA6-ABEE-ED6D93F6732F}" type="datetime1">
              <a:rPr lang="pl-PL" smtClean="0"/>
              <a:pPr/>
              <a:t>19.12.2019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109916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4B56099-C586-4351-AC4A-72C293D41783}" type="datetime1">
              <a:rPr lang="pl-PL" smtClean="0"/>
              <a:pPr/>
              <a:t>19.12.2019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195669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04774BE-1A52-4F35-AF83-FDE7F1785E93}" type="datetime1">
              <a:rPr lang="pl-PL" smtClean="0"/>
              <a:pPr/>
              <a:t>19.12.2019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4269546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76CC8B-C7E0-447C-8B35-5AB0E9E9F051}"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61150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3D0142C-80A5-4BFD-9991-AA86016E72E5}"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321646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1">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074" y="1195646"/>
            <a:ext cx="8209389" cy="669002"/>
          </a:xfrm>
          <a:prstGeom prst="rect">
            <a:avLst/>
          </a:prstGeom>
        </p:spPr>
        <p:txBody>
          <a:bodyPr rIns="0">
            <a:noAutofit/>
          </a:bodyPr>
          <a:lstStyle>
            <a:lvl1pPr marL="180975" indent="-180975" algn="r">
              <a:spcBef>
                <a:spcPts val="300"/>
              </a:spcBef>
              <a:buFont typeface="Arial" panose="020B0604020202020204" pitchFamily="34" charset="0"/>
              <a:buChar char="•"/>
              <a:defRPr sz="1500" b="0"/>
            </a:lvl1pPr>
            <a:lvl2pPr marL="182563" indent="-182563" algn="r">
              <a:spcBef>
                <a:spcPts val="300"/>
              </a:spcBef>
              <a:buFont typeface="Arial" panose="020B0604020202020204" pitchFamily="34" charset="0"/>
              <a:buChar char="•"/>
              <a:defRPr sz="1500" b="0"/>
            </a:lvl2pPr>
            <a:lvl3pPr marL="357188" indent="-174625">
              <a:spcBef>
                <a:spcPts val="300"/>
              </a:spcBef>
              <a:buFont typeface="Arial" panose="020B0604020202020204" pitchFamily="34" charset="0"/>
              <a:buChar char="•"/>
              <a:defRPr sz="1400" b="0"/>
            </a:lvl3pPr>
            <a:lvl4pPr marL="541338" indent="-184150">
              <a:spcBef>
                <a:spcPts val="300"/>
              </a:spcBef>
              <a:buFont typeface="Arial" panose="020B0604020202020204" pitchFamily="34" charset="0"/>
              <a:buChar char="•"/>
              <a:defRPr sz="1400" b="0"/>
            </a:lvl4pPr>
            <a:lvl5pPr marL="715963" indent="-174625">
              <a:spcBef>
                <a:spcPts val="300"/>
              </a:spcBef>
              <a:buFont typeface="Arial" panose="020B0604020202020204" pitchFamily="34" charset="0"/>
              <a:buChar char="•"/>
              <a:defRPr sz="1400" b="0"/>
            </a:lvl5pPr>
          </a:lstStyle>
          <a:p>
            <a:pPr lvl="0"/>
            <a:r>
              <a:rPr lang="pl-PL" dirty="0"/>
              <a:t>Kliknij, aby edytować style wzorca tekstu</a:t>
            </a:r>
          </a:p>
          <a:p>
            <a:pPr lvl="1"/>
            <a:r>
              <a:rPr lang="pl-PL" dirty="0"/>
              <a:t>Drugi poziom</a:t>
            </a:r>
          </a:p>
        </p:txBody>
      </p:sp>
      <p:sp>
        <p:nvSpPr>
          <p:cNvPr id="4" name="Symbol zastępczy daty 3"/>
          <p:cNvSpPr>
            <a:spLocks noGrp="1"/>
          </p:cNvSpPr>
          <p:nvPr>
            <p:ph type="dt" sz="half" idx="10"/>
          </p:nvPr>
        </p:nvSpPr>
        <p:spPr/>
        <p:txBody>
          <a:bodyPr/>
          <a:lstStyle/>
          <a:p>
            <a:fld id="{1F7D0022-A277-4FD7-89DD-63CF0C19ED5D}"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a:p>
        </p:txBody>
      </p:sp>
      <p:sp>
        <p:nvSpPr>
          <p:cNvPr id="8" name="Symbol zastępczy zawartości 2"/>
          <p:cNvSpPr>
            <a:spLocks noGrp="1"/>
          </p:cNvSpPr>
          <p:nvPr>
            <p:ph idx="13"/>
          </p:nvPr>
        </p:nvSpPr>
        <p:spPr>
          <a:xfrm>
            <a:off x="539750" y="1978856"/>
            <a:ext cx="2160042" cy="2736304"/>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zawartości 2"/>
          <p:cNvSpPr>
            <a:spLocks noGrp="1"/>
          </p:cNvSpPr>
          <p:nvPr>
            <p:ph idx="14"/>
          </p:nvPr>
        </p:nvSpPr>
        <p:spPr>
          <a:xfrm>
            <a:off x="2843808" y="1978856"/>
            <a:ext cx="5904656" cy="1024942"/>
          </a:xfrm>
          <a:prstGeom prst="roundRect">
            <a:avLst>
              <a:gd name="adj" fmla="val 9118"/>
            </a:avLst>
          </a:prstGeom>
          <a:solidFill>
            <a:srgbClr val="A8A9AD"/>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2843807" y="3147814"/>
            <a:ext cx="4968553" cy="1584176"/>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7" name="Symbol zastępczy zawartości 2"/>
          <p:cNvSpPr>
            <a:spLocks noGrp="1" noChangeAspect="1"/>
          </p:cNvSpPr>
          <p:nvPr>
            <p:ph idx="16"/>
          </p:nvPr>
        </p:nvSpPr>
        <p:spPr>
          <a:xfrm>
            <a:off x="7524328" y="2787774"/>
            <a:ext cx="1224288" cy="1224152"/>
          </a:xfrm>
          <a:prstGeom prst="ellipse">
            <a:avLst/>
          </a:prstGeom>
          <a:solidFill>
            <a:schemeClr val="bg1"/>
          </a:solidFill>
          <a:effectLst/>
        </p:spPr>
        <p:txBody>
          <a:bodyPr lIns="0" tIns="0" rIns="0" bIns="0" anchor="ctr">
            <a:noAutofit/>
          </a:bodyPr>
          <a:lstStyle>
            <a:lvl1pPr marL="0" indent="0" algn="ctr">
              <a:spcBef>
                <a:spcPts val="300"/>
              </a:spcBef>
              <a:buClr>
                <a:schemeClr val="bg1"/>
              </a:buClr>
              <a:buFont typeface="Arial" panose="020B0604020202020204" pitchFamily="34" charset="0"/>
              <a:buNone/>
              <a:defRPr sz="2800" b="1" baseline="0">
                <a:solidFill>
                  <a:srgbClr val="86153A"/>
                </a:solidFill>
              </a:defRPr>
            </a:lvl1pPr>
            <a:lvl2pPr marL="87313" indent="0">
              <a:spcBef>
                <a:spcPts val="300"/>
              </a:spcBef>
              <a:buClr>
                <a:schemeClr val="bg1"/>
              </a:buClr>
              <a:buFont typeface="Arial" panose="020B0604020202020204" pitchFamily="34" charset="0"/>
              <a:buNone/>
              <a:defRPr sz="1200" b="0">
                <a:solidFill>
                  <a:srgbClr val="86153A"/>
                </a:solidFill>
              </a:defRPr>
            </a:lvl2pPr>
            <a:lvl3pPr marL="182562" indent="0">
              <a:spcBef>
                <a:spcPts val="300"/>
              </a:spcBef>
              <a:buClr>
                <a:schemeClr val="bg1"/>
              </a:buClr>
              <a:buFont typeface="Arial" panose="020B0604020202020204" pitchFamily="34" charset="0"/>
              <a:buNone/>
              <a:defRPr sz="1200" b="0">
                <a:solidFill>
                  <a:srgbClr val="86153A"/>
                </a:solidFill>
              </a:defRPr>
            </a:lvl3pPr>
            <a:lvl4pPr marL="269875" indent="0">
              <a:spcBef>
                <a:spcPts val="300"/>
              </a:spcBef>
              <a:buClr>
                <a:schemeClr val="bg1"/>
              </a:buClr>
              <a:buFont typeface="Arial" panose="020B0604020202020204" pitchFamily="34" charset="0"/>
              <a:buNone/>
              <a:defRPr sz="1200" b="0">
                <a:solidFill>
                  <a:srgbClr val="86153A"/>
                </a:solidFill>
              </a:defRPr>
            </a:lvl4pPr>
            <a:lvl5pPr marL="358775" indent="0">
              <a:spcBef>
                <a:spcPts val="300"/>
              </a:spcBef>
              <a:buClr>
                <a:schemeClr val="bg1"/>
              </a:buClr>
              <a:buFont typeface="Arial" panose="020B0604020202020204" pitchFamily="34" charset="0"/>
              <a:buNone/>
              <a:defRPr sz="1200" b="0">
                <a:solidFill>
                  <a:srgbClr val="86153A"/>
                </a:solidFill>
              </a:defRPr>
            </a:lvl5pPr>
          </a:lstStyle>
          <a:p>
            <a:pPr lvl="0"/>
            <a:endParaRPr lang="pl-PL" dirty="0"/>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5578709"/>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22" name="Prostokąt 21"/>
          <p:cNvSpPr/>
          <p:nvPr userDrawn="1"/>
        </p:nvSpPr>
        <p:spPr>
          <a:xfrm>
            <a:off x="25626" y="508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457200" y="293865"/>
            <a:ext cx="4258816" cy="607071"/>
          </a:xfrm>
          <a:solidFill>
            <a:srgbClr val="E6E7E9"/>
          </a:solidFill>
        </p:spPr>
        <p:txBody>
          <a:bodyPr wrap="square" lIns="72000" tIns="36000" rIns="72000" bIns="108000" anchor="t">
            <a:spAutoFit/>
          </a:bodyPr>
          <a:lstStyle>
            <a:lvl1pPr algn="l">
              <a:defRPr sz="3000"/>
            </a:lvl1pPr>
          </a:lstStyle>
          <a:p>
            <a:r>
              <a:rPr lang="pl-PL" dirty="0"/>
              <a:t>Kliknij, aby edytować styl</a:t>
            </a:r>
          </a:p>
        </p:txBody>
      </p:sp>
      <p:grpSp>
        <p:nvGrpSpPr>
          <p:cNvPr id="9" name="Grupa 8"/>
          <p:cNvGrpSpPr/>
          <p:nvPr userDrawn="1"/>
        </p:nvGrpSpPr>
        <p:grpSpPr>
          <a:xfrm>
            <a:off x="7826497" y="4487455"/>
            <a:ext cx="1962184" cy="1894384"/>
            <a:chOff x="7826497" y="4487455"/>
            <a:chExt cx="1962184" cy="1894384"/>
          </a:xfrm>
        </p:grpSpPr>
        <p:grpSp>
          <p:nvGrpSpPr>
            <p:cNvPr id="7" name="Grupa 6"/>
            <p:cNvGrpSpPr/>
            <p:nvPr userDrawn="1"/>
          </p:nvGrpSpPr>
          <p:grpSpPr>
            <a:xfrm>
              <a:off x="7826497" y="4487455"/>
              <a:ext cx="1962184" cy="1894384"/>
              <a:chOff x="7798814" y="4453665"/>
              <a:chExt cx="2041718" cy="1971171"/>
            </a:xfrm>
          </p:grpSpPr>
          <p:sp>
            <p:nvSpPr>
              <p:cNvPr id="24" name="Łuk blokowy 23"/>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5" name="Łuk blokowy 24"/>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26" name="Elipsa 25"/>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9898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ytuł i zawartość 1">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1BF1392-B9C3-4DD8-ABB1-585E3708B327}"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8" name="Symbol zastępczy zawartości 2"/>
          <p:cNvSpPr>
            <a:spLocks noGrp="1"/>
          </p:cNvSpPr>
          <p:nvPr>
            <p:ph idx="13"/>
          </p:nvPr>
        </p:nvSpPr>
        <p:spPr>
          <a:xfrm>
            <a:off x="539750" y="1978856"/>
            <a:ext cx="6264498" cy="2736304"/>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6948265" y="1978856"/>
            <a:ext cx="1872208" cy="2001553"/>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23"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a:p>
        </p:txBody>
      </p:sp>
      <p:sp>
        <p:nvSpPr>
          <p:cNvPr id="20" name="Prostokąt 19"/>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ymbol zastępczy zawartości 2"/>
          <p:cNvSpPr>
            <a:spLocks noGrp="1"/>
          </p:cNvSpPr>
          <p:nvPr>
            <p:ph idx="1"/>
          </p:nvPr>
        </p:nvSpPr>
        <p:spPr>
          <a:xfrm>
            <a:off x="539074" y="1195646"/>
            <a:ext cx="8209389" cy="669002"/>
          </a:xfrm>
          <a:prstGeom prst="rect">
            <a:avLst/>
          </a:prstGeom>
        </p:spPr>
        <p:txBody>
          <a:bodyPr>
            <a:noAutofit/>
          </a:bodyPr>
          <a:lstStyle>
            <a:lvl1pPr marL="180975" indent="-180975" algn="r">
              <a:spcBef>
                <a:spcPts val="300"/>
              </a:spcBef>
              <a:buFont typeface="Arial" panose="020B0604020202020204" pitchFamily="34" charset="0"/>
              <a:buChar char="•"/>
              <a:defRPr sz="1500" b="0"/>
            </a:lvl1pPr>
            <a:lvl2pPr marL="182563" indent="-182563" algn="r">
              <a:spcBef>
                <a:spcPts val="300"/>
              </a:spcBef>
              <a:buFont typeface="Arial" panose="020B0604020202020204" pitchFamily="34" charset="0"/>
              <a:buChar char="•"/>
              <a:defRPr sz="1500" b="0"/>
            </a:lvl2pPr>
            <a:lvl3pPr marL="357188" indent="-174625">
              <a:spcBef>
                <a:spcPts val="300"/>
              </a:spcBef>
              <a:buFont typeface="Arial" panose="020B0604020202020204" pitchFamily="34" charset="0"/>
              <a:buChar char="•"/>
              <a:defRPr sz="1400" b="0"/>
            </a:lvl3pPr>
            <a:lvl4pPr marL="541338" indent="-184150">
              <a:spcBef>
                <a:spcPts val="300"/>
              </a:spcBef>
              <a:buFont typeface="Arial" panose="020B0604020202020204" pitchFamily="34" charset="0"/>
              <a:buChar char="•"/>
              <a:defRPr sz="1400" b="0"/>
            </a:lvl4pPr>
            <a:lvl5pPr marL="715963" indent="-174625">
              <a:spcBef>
                <a:spcPts val="300"/>
              </a:spcBef>
              <a:buFont typeface="Arial" panose="020B0604020202020204" pitchFamily="34" charset="0"/>
              <a:buChar char="•"/>
              <a:defRPr sz="1400" b="0"/>
            </a:lvl5pPr>
          </a:lstStyle>
          <a:p>
            <a:pPr lvl="0"/>
            <a:r>
              <a:rPr lang="pl-PL" dirty="0"/>
              <a:t>Kliknij, aby edytować style wzorca tekstu</a:t>
            </a:r>
          </a:p>
          <a:p>
            <a:pPr lvl="1"/>
            <a:r>
              <a:rPr lang="pl-PL" dirty="0"/>
              <a:t>Drugi poziom</a:t>
            </a:r>
          </a:p>
        </p:txBody>
      </p:sp>
      <p:sp>
        <p:nvSpPr>
          <p:cNvPr id="3" name="Prostokąt 2"/>
          <p:cNvSpPr/>
          <p:nvPr userDrawn="1"/>
        </p:nvSpPr>
        <p:spPr>
          <a:xfrm>
            <a:off x="2286000" y="2100852"/>
            <a:ext cx="4572000" cy="941796"/>
          </a:xfrm>
          <a:prstGeom prst="rect">
            <a:avLst/>
          </a:prstGeom>
        </p:spPr>
        <p:txBody>
          <a:bodyPr>
            <a:spAutoFit/>
          </a:bodyPr>
          <a:lstStyle/>
          <a:p>
            <a:pPr marL="92075" lvl="0" algn="just" eaLnBrk="0" hangingPunct="0">
              <a:spcBef>
                <a:spcPct val="20000"/>
              </a:spcBef>
              <a:buClr>
                <a:srgbClr val="912244"/>
              </a:buClr>
              <a:buSzPct val="120000"/>
              <a:defRPr/>
            </a:pPr>
            <a:r>
              <a:rPr lang="pl-PL" sz="1800" b="1" kern="1200" dirty="0">
                <a:solidFill>
                  <a:schemeClr val="tx1"/>
                </a:solidFill>
                <a:latin typeface="+mn-lt"/>
                <a:ea typeface="+mn-ea"/>
                <a:cs typeface="+mn-cs"/>
              </a:rPr>
              <a:t>Lista zakładów, które zakończyły przekazywanie danych do raportu:</a:t>
            </a:r>
          </a:p>
          <a:p>
            <a:pPr marL="434975" indent="-342900" algn="just" eaLnBrk="0" hangingPunct="0">
              <a:spcBef>
                <a:spcPct val="20000"/>
              </a:spcBef>
              <a:buClr>
                <a:srgbClr val="912244"/>
              </a:buClr>
              <a:buSzPct val="120000"/>
              <a:buFont typeface="+mj-lt"/>
              <a:buAutoNum type="arabicPeriod"/>
              <a:defRPr/>
            </a:pPr>
            <a:r>
              <a:rPr lang="pl-PL" sz="1600" b="1" dirty="0" err="1"/>
              <a:t>Signal</a:t>
            </a:r>
            <a:r>
              <a:rPr lang="pl-PL" sz="1600" b="1" dirty="0"/>
              <a:t> </a:t>
            </a:r>
            <a:r>
              <a:rPr lang="pl-PL" sz="1600" b="1" dirty="0" err="1"/>
              <a:t>Iduna</a:t>
            </a:r>
            <a:r>
              <a:rPr lang="pl-PL" sz="1600" b="1" dirty="0"/>
              <a:t> Życie </a:t>
            </a:r>
            <a:r>
              <a:rPr lang="pl-PL" sz="1200" b="1" dirty="0"/>
              <a:t>(do IV kw. 2016) </a:t>
            </a:r>
            <a:endParaRPr lang="pl-PL" sz="1600" b="1" dirty="0"/>
          </a:p>
        </p:txBody>
      </p:sp>
      <p:grpSp>
        <p:nvGrpSpPr>
          <p:cNvPr id="30" name="Grupa 29"/>
          <p:cNvGrpSpPr/>
          <p:nvPr userDrawn="1"/>
        </p:nvGrpSpPr>
        <p:grpSpPr>
          <a:xfrm>
            <a:off x="7826497" y="4487455"/>
            <a:ext cx="1962184" cy="1894384"/>
            <a:chOff x="7826497" y="4487455"/>
            <a:chExt cx="1962184" cy="1894384"/>
          </a:xfrm>
        </p:grpSpPr>
        <p:grpSp>
          <p:nvGrpSpPr>
            <p:cNvPr id="31" name="Grupa 30"/>
            <p:cNvGrpSpPr/>
            <p:nvPr userDrawn="1"/>
          </p:nvGrpSpPr>
          <p:grpSpPr>
            <a:xfrm>
              <a:off x="7826497" y="4487455"/>
              <a:ext cx="1962184" cy="1894384"/>
              <a:chOff x="7798814" y="4453665"/>
              <a:chExt cx="2041718" cy="1971171"/>
            </a:xfrm>
          </p:grpSpPr>
          <p:sp>
            <p:nvSpPr>
              <p:cNvPr id="34" name="Łuk blokowy 33"/>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5" name="Łuk blokowy 34"/>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32" name="Elipsa 31"/>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3" name="Obraz 32"/>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36" name="Tytuł 1"/>
          <p:cNvSpPr>
            <a:spLocks noGrp="1"/>
          </p:cNvSpPr>
          <p:nvPr>
            <p:ph type="title"/>
          </p:nvPr>
        </p:nvSpPr>
        <p:spPr>
          <a:xfrm>
            <a:off x="457200" y="275703"/>
            <a:ext cx="3970784" cy="923330"/>
          </a:xfrm>
          <a:solidFill>
            <a:srgbClr val="E6E7E9"/>
          </a:solidFill>
        </p:spPr>
        <p:txBody>
          <a:bodyPr wrap="square" tIns="0" bIns="0">
            <a:spAutoFit/>
          </a:bodyPr>
          <a:lstStyle>
            <a:lvl1pPr algn="l">
              <a:defRPr sz="3000"/>
            </a:lvl1pPr>
          </a:lstStyle>
          <a:p>
            <a:r>
              <a:rPr lang="pl-PL" dirty="0"/>
              <a:t>Kliknij, aby edytować styl</a:t>
            </a:r>
          </a:p>
        </p:txBody>
      </p:sp>
    </p:spTree>
    <p:extLst>
      <p:ext uri="{BB962C8B-B14F-4D97-AF65-F5344CB8AC3E}">
        <p14:creationId xmlns:p14="http://schemas.microsoft.com/office/powerpoint/2010/main" val="206773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ytuł i zawartość 1">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953198F9-AFDD-4373-B26B-EF88C5EA0105}"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8" name="Symbol zastępczy zawartości 2"/>
          <p:cNvSpPr>
            <a:spLocks noGrp="1"/>
          </p:cNvSpPr>
          <p:nvPr>
            <p:ph idx="13"/>
          </p:nvPr>
        </p:nvSpPr>
        <p:spPr>
          <a:xfrm>
            <a:off x="539750" y="1491630"/>
            <a:ext cx="6264498" cy="3168352"/>
          </a:xfrm>
          <a:prstGeom prst="roundRect">
            <a:avLst>
              <a:gd name="adj" fmla="val 4298"/>
            </a:avLst>
          </a:prstGeom>
          <a:solidFill>
            <a:srgbClr val="D2D3D5"/>
          </a:solidFill>
          <a:effectLst/>
        </p:spPr>
        <p:txBody>
          <a:bodyPr>
            <a:noAutofit/>
          </a:bodyPr>
          <a:lstStyle>
            <a:lvl1pPr marL="88900" indent="-88900">
              <a:spcBef>
                <a:spcPts val="300"/>
              </a:spcBef>
              <a:buClr>
                <a:srgbClr val="86153A"/>
              </a:buClr>
              <a:buFont typeface="Arial" panose="020B0604020202020204" pitchFamily="34" charset="0"/>
              <a:buChar char="•"/>
              <a:defRPr sz="1200" b="0"/>
            </a:lvl1pPr>
            <a:lvl2pPr marL="182563" indent="-95250">
              <a:spcBef>
                <a:spcPts val="300"/>
              </a:spcBef>
              <a:buClr>
                <a:srgbClr val="86153A"/>
              </a:buClr>
              <a:buFont typeface="Arial" panose="020B0604020202020204" pitchFamily="34" charset="0"/>
              <a:buChar char="•"/>
              <a:defRPr sz="1200" b="0"/>
            </a:lvl2pPr>
            <a:lvl3pPr marL="269875" indent="-87313">
              <a:spcBef>
                <a:spcPts val="300"/>
              </a:spcBef>
              <a:buClr>
                <a:srgbClr val="86153A"/>
              </a:buClr>
              <a:buFont typeface="Arial" panose="020B0604020202020204" pitchFamily="34" charset="0"/>
              <a:buChar char="•"/>
              <a:defRPr sz="1200" b="0"/>
            </a:lvl3pPr>
            <a:lvl4pPr marL="358775" indent="-88900">
              <a:spcBef>
                <a:spcPts val="300"/>
              </a:spcBef>
              <a:buClr>
                <a:srgbClr val="86153A"/>
              </a:buClr>
              <a:buFont typeface="Arial" panose="020B0604020202020204" pitchFamily="34" charset="0"/>
              <a:buChar char="•"/>
              <a:defRPr sz="1200" b="0"/>
            </a:lvl4pPr>
            <a:lvl5pPr marL="446088" indent="-87313">
              <a:spcBef>
                <a:spcPts val="300"/>
              </a:spcBef>
              <a:buClr>
                <a:srgbClr val="86153A"/>
              </a:buClr>
              <a:buFont typeface="Arial" panose="020B0604020202020204" pitchFamily="34" charset="0"/>
              <a:buChar char="•"/>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2"/>
          <p:cNvSpPr>
            <a:spLocks noGrp="1"/>
          </p:cNvSpPr>
          <p:nvPr>
            <p:ph idx="15"/>
          </p:nvPr>
        </p:nvSpPr>
        <p:spPr>
          <a:xfrm>
            <a:off x="6948265" y="1491631"/>
            <a:ext cx="1800199" cy="2808311"/>
          </a:xfrm>
          <a:prstGeom prst="roundRect">
            <a:avLst>
              <a:gd name="adj" fmla="val 6639"/>
            </a:avLst>
          </a:prstGeom>
          <a:solidFill>
            <a:srgbClr val="B41C4F"/>
          </a:solidFill>
          <a:effectLst/>
        </p:spPr>
        <p:txBody>
          <a:bodyPr>
            <a:noAutofit/>
          </a:bodyPr>
          <a:lstStyle>
            <a:lvl1pPr marL="88900" indent="-88900">
              <a:spcBef>
                <a:spcPts val="300"/>
              </a:spcBef>
              <a:buClr>
                <a:schemeClr val="bg1"/>
              </a:buClr>
              <a:buFont typeface="Arial" panose="020B0604020202020204" pitchFamily="34" charset="0"/>
              <a:buChar char="•"/>
              <a:defRPr sz="1200" b="0">
                <a:solidFill>
                  <a:schemeClr val="bg1"/>
                </a:solidFill>
              </a:defRPr>
            </a:lvl1pPr>
            <a:lvl2pPr marL="182563" indent="-95250">
              <a:spcBef>
                <a:spcPts val="300"/>
              </a:spcBef>
              <a:buClr>
                <a:schemeClr val="bg1"/>
              </a:buClr>
              <a:buFont typeface="Arial" panose="020B0604020202020204" pitchFamily="34" charset="0"/>
              <a:buChar char="•"/>
              <a:defRPr sz="1200" b="0">
                <a:solidFill>
                  <a:schemeClr val="bg1"/>
                </a:solidFill>
              </a:defRPr>
            </a:lvl2pPr>
            <a:lvl3pPr marL="269875" indent="-87313">
              <a:spcBef>
                <a:spcPts val="300"/>
              </a:spcBef>
              <a:buClr>
                <a:schemeClr val="bg1"/>
              </a:buClr>
              <a:buFont typeface="Arial" panose="020B0604020202020204" pitchFamily="34" charset="0"/>
              <a:buChar char="•"/>
              <a:defRPr sz="1200" b="0">
                <a:solidFill>
                  <a:schemeClr val="bg1"/>
                </a:solidFill>
              </a:defRPr>
            </a:lvl3pPr>
            <a:lvl4pPr marL="358775" indent="-88900">
              <a:spcBef>
                <a:spcPts val="300"/>
              </a:spcBef>
              <a:buClr>
                <a:schemeClr val="bg1"/>
              </a:buClr>
              <a:buFont typeface="Arial" panose="020B0604020202020204" pitchFamily="34" charset="0"/>
              <a:buChar char="•"/>
              <a:defRPr sz="1200" b="0">
                <a:solidFill>
                  <a:schemeClr val="bg1"/>
                </a:solidFill>
              </a:defRPr>
            </a:lvl4pPr>
            <a:lvl5pPr marL="446088" indent="-87313">
              <a:spcBef>
                <a:spcPts val="300"/>
              </a:spcBef>
              <a:buClr>
                <a:schemeClr val="bg1"/>
              </a:buClr>
              <a:buFont typeface="Arial" panose="020B0604020202020204" pitchFamily="34" charset="0"/>
              <a:buChar char="•"/>
              <a:defRPr sz="1200" b="0">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438957">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20" name="Symbol zastępczy numeru slajdu 5"/>
          <p:cNvSpPr>
            <a:spLocks noGrp="1"/>
          </p:cNvSpPr>
          <p:nvPr>
            <p:ph type="sldNum" sz="quarter" idx="12"/>
          </p:nvPr>
        </p:nvSpPr>
        <p:spPr>
          <a:xfrm>
            <a:off x="6553200" y="4767263"/>
            <a:ext cx="1259160" cy="273844"/>
          </a:xfrm>
        </p:spPr>
        <p:txBody>
          <a:bodyPr/>
          <a:lstStyle/>
          <a:p>
            <a:fld id="{CF567F1F-167A-4A9C-A046-3C347B49A1AC}" type="slidenum">
              <a:rPr lang="pl-PL" smtClean="0"/>
              <a:pPr/>
              <a:t>‹#›</a:t>
            </a:fld>
            <a:endParaRPr lang="pl-PL"/>
          </a:p>
        </p:txBody>
      </p:sp>
      <p:sp>
        <p:nvSpPr>
          <p:cNvPr id="13" name="Prostokąt 12"/>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4" name="Grupa 13"/>
          <p:cNvGrpSpPr/>
          <p:nvPr userDrawn="1"/>
        </p:nvGrpSpPr>
        <p:grpSpPr>
          <a:xfrm>
            <a:off x="7826497" y="4487455"/>
            <a:ext cx="1962184" cy="1894384"/>
            <a:chOff x="7826497" y="4487455"/>
            <a:chExt cx="1962184" cy="1894384"/>
          </a:xfrm>
        </p:grpSpPr>
        <p:grpSp>
          <p:nvGrpSpPr>
            <p:cNvPr id="15" name="Grupa 14"/>
            <p:cNvGrpSpPr/>
            <p:nvPr userDrawn="1"/>
          </p:nvGrpSpPr>
          <p:grpSpPr>
            <a:xfrm>
              <a:off x="7826497" y="4487455"/>
              <a:ext cx="1962184" cy="1894384"/>
              <a:chOff x="7798814" y="4453665"/>
              <a:chExt cx="2041718" cy="1971171"/>
            </a:xfrm>
          </p:grpSpPr>
          <p:sp>
            <p:nvSpPr>
              <p:cNvPr id="23" name="Łuk blokowy 22"/>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4" name="Łuk blokowy 23"/>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7" name="Elipsa 16"/>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25" name="Tytuł 1"/>
          <p:cNvSpPr>
            <a:spLocks noGrp="1"/>
          </p:cNvSpPr>
          <p:nvPr>
            <p:ph type="title"/>
          </p:nvPr>
        </p:nvSpPr>
        <p:spPr>
          <a:xfrm>
            <a:off x="457200" y="275703"/>
            <a:ext cx="3970784" cy="923330"/>
          </a:xfrm>
          <a:solidFill>
            <a:srgbClr val="E6E7E9"/>
          </a:solidFill>
        </p:spPr>
        <p:txBody>
          <a:bodyPr wrap="square" tIns="0" bIns="0">
            <a:spAutoFit/>
          </a:bodyPr>
          <a:lstStyle>
            <a:lvl1pPr algn="l">
              <a:defRPr sz="3000"/>
            </a:lvl1pPr>
          </a:lstStyle>
          <a:p>
            <a:r>
              <a:rPr lang="pl-PL" dirty="0"/>
              <a:t>Kliknij, aby edytować styl</a:t>
            </a:r>
          </a:p>
        </p:txBody>
      </p:sp>
    </p:spTree>
    <p:extLst>
      <p:ext uri="{BB962C8B-B14F-4D97-AF65-F5344CB8AC3E}">
        <p14:creationId xmlns:p14="http://schemas.microsoft.com/office/powerpoint/2010/main" val="421941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U - slajd końcowy">
    <p:spTree>
      <p:nvGrpSpPr>
        <p:cNvPr id="1" name=""/>
        <p:cNvGrpSpPr/>
        <p:nvPr/>
      </p:nvGrpSpPr>
      <p:grpSpPr>
        <a:xfrm>
          <a:off x="0" y="0"/>
          <a:ext cx="0" cy="0"/>
          <a:chOff x="0" y="0"/>
          <a:chExt cx="0" cy="0"/>
        </a:xfrm>
      </p:grpSpPr>
      <p:grpSp>
        <p:nvGrpSpPr>
          <p:cNvPr id="15" name="Grupa 14"/>
          <p:cNvGrpSpPr/>
          <p:nvPr userDrawn="1"/>
        </p:nvGrpSpPr>
        <p:grpSpPr>
          <a:xfrm>
            <a:off x="7826497" y="4487455"/>
            <a:ext cx="1962184" cy="1894384"/>
            <a:chOff x="7826497" y="4487455"/>
            <a:chExt cx="1962184" cy="1894384"/>
          </a:xfrm>
        </p:grpSpPr>
        <p:grpSp>
          <p:nvGrpSpPr>
            <p:cNvPr id="16" name="Grupa 15"/>
            <p:cNvGrpSpPr/>
            <p:nvPr userDrawn="1"/>
          </p:nvGrpSpPr>
          <p:grpSpPr>
            <a:xfrm>
              <a:off x="7826497" y="4487455"/>
              <a:ext cx="1962184" cy="1894384"/>
              <a:chOff x="7798814" y="4453665"/>
              <a:chExt cx="2041718" cy="1971171"/>
            </a:xfrm>
          </p:grpSpPr>
          <p:sp>
            <p:nvSpPr>
              <p:cNvPr id="23" name="Łuk blokowy 22"/>
              <p:cNvSpPr/>
              <p:nvPr userDrawn="1"/>
            </p:nvSpPr>
            <p:spPr>
              <a:xfrm rot="12309419">
                <a:off x="7831731" y="4465918"/>
                <a:ext cx="2008801" cy="1958918"/>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4" name="Łuk blokowy 23"/>
              <p:cNvSpPr/>
              <p:nvPr userDrawn="1"/>
            </p:nvSpPr>
            <p:spPr>
              <a:xfrm rot="19509419">
                <a:off x="7798814" y="4453665"/>
                <a:ext cx="2008801" cy="1958918"/>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7" name="Elipsa 16"/>
            <p:cNvSpPr>
              <a:spLocks noChangeAspect="1"/>
            </p:cNvSpPr>
            <p:nvPr userDrawn="1"/>
          </p:nvSpPr>
          <p:spPr>
            <a:xfrm rot="418074">
              <a:off x="7925012" y="4545290"/>
              <a:ext cx="1770138" cy="1770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731"/>
            <a:stretch/>
          </p:blipFill>
          <p:spPr>
            <a:xfrm>
              <a:off x="8363023" y="4738396"/>
              <a:ext cx="622067" cy="281626"/>
            </a:xfrm>
            <a:prstGeom prst="rect">
              <a:avLst/>
            </a:prstGeom>
          </p:spPr>
        </p:pic>
      </p:grpSp>
      <p:sp>
        <p:nvSpPr>
          <p:cNvPr id="4" name="Symbol zastępczy daty 3"/>
          <p:cNvSpPr>
            <a:spLocks noGrp="1"/>
          </p:cNvSpPr>
          <p:nvPr>
            <p:ph type="dt" sz="half" idx="10"/>
          </p:nvPr>
        </p:nvSpPr>
        <p:spPr/>
        <p:txBody>
          <a:bodyPr/>
          <a:lstStyle/>
          <a:p>
            <a:fld id="{E19F666A-C3DF-4AE3-B0AF-16363621D1E2}"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8" name="Symbol zastępczy zawartości 2"/>
          <p:cNvSpPr>
            <a:spLocks noGrp="1"/>
          </p:cNvSpPr>
          <p:nvPr>
            <p:ph idx="13"/>
          </p:nvPr>
        </p:nvSpPr>
        <p:spPr>
          <a:xfrm>
            <a:off x="1979712" y="1707654"/>
            <a:ext cx="4824313" cy="2088232"/>
          </a:xfrm>
          <a:prstGeom prst="roundRect">
            <a:avLst>
              <a:gd name="adj" fmla="val 6279"/>
            </a:avLst>
          </a:prstGeom>
          <a:solidFill>
            <a:srgbClr val="D2D3D5"/>
          </a:solidFill>
          <a:effectLst/>
        </p:spPr>
        <p:txBody>
          <a:bodyPr>
            <a:noAutofit/>
          </a:bodyPr>
          <a:lstStyle>
            <a:lvl1pPr marL="0" indent="0">
              <a:spcBef>
                <a:spcPts val="300"/>
              </a:spcBef>
              <a:buClr>
                <a:srgbClr val="86153A"/>
              </a:buClr>
              <a:buFont typeface="Arial" panose="020B0604020202020204" pitchFamily="34" charset="0"/>
              <a:buNone/>
              <a:defRPr sz="1200" b="0"/>
            </a:lvl1pPr>
            <a:lvl2pPr marL="87313" indent="0">
              <a:spcBef>
                <a:spcPts val="300"/>
              </a:spcBef>
              <a:buClr>
                <a:srgbClr val="86153A"/>
              </a:buClr>
              <a:buFont typeface="Arial" panose="020B0604020202020204" pitchFamily="34" charset="0"/>
              <a:buNone/>
              <a:defRPr sz="1200" b="0"/>
            </a:lvl2pPr>
            <a:lvl3pPr marL="182562" indent="0">
              <a:spcBef>
                <a:spcPts val="300"/>
              </a:spcBef>
              <a:buClr>
                <a:srgbClr val="86153A"/>
              </a:buClr>
              <a:buFont typeface="Arial" panose="020B0604020202020204" pitchFamily="34" charset="0"/>
              <a:buNone/>
              <a:defRPr sz="1200" b="0"/>
            </a:lvl3pPr>
            <a:lvl4pPr marL="269875" indent="0">
              <a:spcBef>
                <a:spcPts val="300"/>
              </a:spcBef>
              <a:buClr>
                <a:srgbClr val="86153A"/>
              </a:buClr>
              <a:buFont typeface="Arial" panose="020B0604020202020204" pitchFamily="34" charset="0"/>
              <a:buNone/>
              <a:defRPr sz="1200" b="0"/>
            </a:lvl4pPr>
            <a:lvl5pPr marL="358775" indent="0">
              <a:spcBef>
                <a:spcPts val="300"/>
              </a:spcBef>
              <a:buClr>
                <a:srgbClr val="86153A"/>
              </a:buClr>
              <a:buFont typeface="Arial" panose="020B0604020202020204" pitchFamily="34" charset="0"/>
              <a:buNone/>
              <a:defRPr sz="1200" b="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grpSp>
        <p:nvGrpSpPr>
          <p:cNvPr id="21" name="Grupa 20"/>
          <p:cNvGrpSpPr/>
          <p:nvPr userDrawn="1"/>
        </p:nvGrpSpPr>
        <p:grpSpPr>
          <a:xfrm rot="21134034">
            <a:off x="-468560" y="-856039"/>
            <a:ext cx="2237336" cy="2249887"/>
            <a:chOff x="-468560" y="-856039"/>
            <a:chExt cx="2237336" cy="2249887"/>
          </a:xfrm>
        </p:grpSpPr>
        <p:sp>
          <p:nvSpPr>
            <p:cNvPr id="18" name="Łuk blokowy 17"/>
            <p:cNvSpPr/>
            <p:nvPr userDrawn="1"/>
          </p:nvSpPr>
          <p:spPr>
            <a:xfrm rot="900000">
              <a:off x="-466272" y="-848535"/>
              <a:ext cx="2235048" cy="2242383"/>
            </a:xfrm>
            <a:prstGeom prst="blockArc">
              <a:avLst>
                <a:gd name="adj1" fmla="val 17045512"/>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9" name="Łuk blokowy 18"/>
            <p:cNvSpPr/>
            <p:nvPr userDrawn="1"/>
          </p:nvSpPr>
          <p:spPr>
            <a:xfrm rot="8100000">
              <a:off x="-468560" y="-856039"/>
              <a:ext cx="2235048" cy="2242383"/>
            </a:xfrm>
            <a:prstGeom prst="blockArc">
              <a:avLst>
                <a:gd name="adj1" fmla="val 16348246"/>
                <a:gd name="adj2" fmla="val 175886"/>
                <a:gd name="adj3" fmla="val 0"/>
              </a:avLst>
            </a:prstGeom>
            <a:solidFill>
              <a:srgbClr val="86153A"/>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grpSp>
      <p:sp>
        <p:nvSpPr>
          <p:cNvPr id="14" name="Prostokąt 13"/>
          <p:cNvSpPr/>
          <p:nvPr userDrawn="1"/>
        </p:nvSpPr>
        <p:spPr>
          <a:xfrm>
            <a:off x="25626" y="670967"/>
            <a:ext cx="9092748" cy="162000"/>
          </a:xfrm>
          <a:prstGeom prst="rect">
            <a:avLst/>
          </a:prstGeom>
          <a:solidFill>
            <a:srgbClr val="86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0119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1D39160-84B2-4FCA-934F-7063B4BBAECC}" type="datetime1">
              <a:rPr lang="pl-PL" smtClean="0"/>
              <a:pPr/>
              <a:t>19.12.2019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F567F1F-167A-4A9C-A046-3C347B49A1AC}" type="slidenum">
              <a:rPr lang="pl-PL" smtClean="0"/>
              <a:pPr/>
              <a:t>‹#›</a:t>
            </a:fld>
            <a:endParaRPr lang="pl-PL"/>
          </a:p>
        </p:txBody>
      </p:sp>
      <p:sp>
        <p:nvSpPr>
          <p:cNvPr id="8" name="Symbol zastępczy tekstu 7"/>
          <p:cNvSpPr>
            <a:spLocks noGrp="1"/>
          </p:cNvSpPr>
          <p:nvPr>
            <p:ph type="body" sz="quarter" idx="13"/>
          </p:nvPr>
        </p:nvSpPr>
        <p:spPr>
          <a:xfrm>
            <a:off x="971550" y="2571750"/>
            <a:ext cx="3600450" cy="17287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1054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E6920C2-F9EE-4FC1-88EC-803F332E6873}" type="datetime1">
              <a:rPr lang="pl-PL" smtClean="0"/>
              <a:pPr/>
              <a:t>19.12.2019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60177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9022ACA-9685-4DA0-A149-6873FDB1124F}" type="datetime1">
              <a:rPr lang="pl-PL" smtClean="0"/>
              <a:pPr/>
              <a:t>19.12.2019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63437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1521CAA-DCCC-4D74-BD1A-93BAA5F6E989}" type="datetime1">
              <a:rPr lang="pl-PL" smtClean="0"/>
              <a:pPr/>
              <a:t>19.12.2019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F567F1F-167A-4A9C-A046-3C347B49A1AC}" type="slidenum">
              <a:rPr lang="pl-PL" smtClean="0"/>
              <a:pPr/>
              <a:t>‹#›</a:t>
            </a:fld>
            <a:endParaRPr lang="pl-PL"/>
          </a:p>
        </p:txBody>
      </p:sp>
    </p:spTree>
    <p:extLst>
      <p:ext uri="{BB962C8B-B14F-4D97-AF65-F5344CB8AC3E}">
        <p14:creationId xmlns:p14="http://schemas.microsoft.com/office/powerpoint/2010/main" val="276199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11908C-F697-402B-A6E4-CB7375D355CA}" type="datetime1">
              <a:rPr lang="pl-PL" smtClean="0"/>
              <a:pPr/>
              <a:t>19.12.2019</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567F1F-167A-4A9C-A046-3C347B49A1AC}" type="slidenum">
              <a:rPr lang="pl-PL" smtClean="0"/>
              <a:pPr/>
              <a:t>‹#›</a:t>
            </a:fld>
            <a:endParaRPr lang="pl-PL"/>
          </a:p>
        </p:txBody>
      </p:sp>
    </p:spTree>
    <p:extLst>
      <p:ext uri="{BB962C8B-B14F-4D97-AF65-F5344CB8AC3E}">
        <p14:creationId xmlns:p14="http://schemas.microsoft.com/office/powerpoint/2010/main" val="45746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nawypadekgdy.pl/2018/03/06/na-wypadek-stluczki-co-warto-wiedziec-infografika/" TargetMode="External"/><Relationship Id="rId3" Type="http://schemas.openxmlformats.org/officeDocument/2006/relationships/hyperlink" Target="https://nawypadekgdy.pl/oc-komunikacyjne-w-to-nie-powinienes-wierzyc/" TargetMode="External"/><Relationship Id="rId7" Type="http://schemas.openxmlformats.org/officeDocument/2006/relationships/hyperlink" Target="https://nawypadekgdy.pl/2018/02/15/zglaszac-szkode-oc-komunikacyjneg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nawypadekgdy.pl/2018/07/24/ubezpieczenia-komunikacyjne-w-pigulce-co-kazdy-kierowca-powinien-wiedziec/"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851670"/>
            <a:ext cx="5543474" cy="1102519"/>
          </a:xfrm>
        </p:spPr>
        <p:txBody>
          <a:bodyPr>
            <a:normAutofit fontScale="90000"/>
          </a:bodyPr>
          <a:lstStyle/>
          <a:p>
            <a:pPr eaLnBrk="0" hangingPunct="0"/>
            <a:r>
              <a:rPr lang="pl-PL" dirty="0"/>
              <a:t>OBOWIĄZKOWE UBEZPIECZENIA ODPOWIEDZIALNOŚCI CYWILNEJ</a:t>
            </a:r>
            <a:endParaRPr lang="pl-PL" sz="4000" dirty="0"/>
          </a:p>
        </p:txBody>
      </p:sp>
      <p:sp>
        <p:nvSpPr>
          <p:cNvPr id="4" name="Symbol zastępczy numeru slajdu 3"/>
          <p:cNvSpPr>
            <a:spLocks noGrp="1"/>
          </p:cNvSpPr>
          <p:nvPr>
            <p:ph type="sldNum" sz="quarter" idx="4294967295"/>
          </p:nvPr>
        </p:nvSpPr>
        <p:spPr>
          <a:xfrm>
            <a:off x="7010400" y="4767263"/>
            <a:ext cx="2133600" cy="274637"/>
          </a:xfrm>
        </p:spPr>
        <p:txBody>
          <a:bodyPr/>
          <a:lstStyle/>
          <a:p>
            <a:fld id="{CF567F1F-167A-4A9C-A046-3C347B49A1AC}" type="slidenum">
              <a:rPr lang="pl-PL" smtClean="0"/>
              <a:pPr/>
              <a:t>1</a:t>
            </a:fld>
            <a:endParaRPr lang="pl-PL"/>
          </a:p>
        </p:txBody>
      </p:sp>
      <p:sp>
        <p:nvSpPr>
          <p:cNvPr id="5" name="Tytuł 1"/>
          <p:cNvSpPr txBox="1">
            <a:spLocks/>
          </p:cNvSpPr>
          <p:nvPr/>
        </p:nvSpPr>
        <p:spPr>
          <a:xfrm>
            <a:off x="467544" y="3579862"/>
            <a:ext cx="4968056"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lumMod val="75000"/>
                    <a:lumOff val="25000"/>
                  </a:schemeClr>
                </a:solidFill>
                <a:latin typeface="+mj-lt"/>
                <a:ea typeface="+mj-ea"/>
                <a:cs typeface="+mj-cs"/>
              </a:defRPr>
            </a:lvl1pPr>
          </a:lstStyle>
          <a:p>
            <a:pPr marL="342900" indent="-342900">
              <a:buFont typeface="+mj-lt"/>
              <a:buAutoNum type="arabicPeriod"/>
            </a:pPr>
            <a:r>
              <a:rPr lang="pl-PL" sz="1800" dirty="0"/>
              <a:t>Ubezpieczenie odpowiedzialności cywilnej posiadaczy pojazdów mechanicznych</a:t>
            </a:r>
          </a:p>
          <a:p>
            <a:pPr marL="342900" indent="-342900">
              <a:buFont typeface="+mj-lt"/>
              <a:buAutoNum type="arabicPeriod"/>
            </a:pPr>
            <a:endParaRPr lang="pl-PL" sz="1050" dirty="0"/>
          </a:p>
          <a:p>
            <a:pPr marL="342900" indent="-342900">
              <a:buFont typeface="+mj-lt"/>
              <a:buAutoNum type="arabicPeriod"/>
            </a:pPr>
            <a:r>
              <a:rPr lang="pl-PL" sz="1800" dirty="0"/>
              <a:t>Ubezpieczenie odpowiedzialności cywilnej </a:t>
            </a:r>
            <a:br>
              <a:rPr lang="pl-PL" sz="1800" dirty="0"/>
            </a:br>
            <a:r>
              <a:rPr lang="pl-PL" sz="1800" dirty="0"/>
              <a:t>z tytułu prowadzenia gospodarstwa rolnego</a:t>
            </a:r>
          </a:p>
        </p:txBody>
      </p:sp>
    </p:spTree>
    <p:extLst>
      <p:ext uri="{BB962C8B-B14F-4D97-AF65-F5344CB8AC3E}">
        <p14:creationId xmlns:p14="http://schemas.microsoft.com/office/powerpoint/2010/main" val="85217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10</a:t>
            </a:fld>
            <a:endParaRPr lang="pl-PL" dirty="0"/>
          </a:p>
        </p:txBody>
      </p:sp>
      <p:sp>
        <p:nvSpPr>
          <p:cNvPr id="6" name="Tytuł 5"/>
          <p:cNvSpPr>
            <a:spLocks noGrp="1"/>
          </p:cNvSpPr>
          <p:nvPr>
            <p:ph type="title"/>
          </p:nvPr>
        </p:nvSpPr>
        <p:spPr>
          <a:xfrm>
            <a:off x="467544" y="339502"/>
            <a:ext cx="8496943" cy="637849"/>
          </a:xfrm>
        </p:spPr>
        <p:txBody>
          <a:bodyPr/>
          <a:lstStyle/>
          <a:p>
            <a:pPr eaLnBrk="0" hangingPunct="0"/>
            <a:r>
              <a:rPr lang="pl-PL" sz="3200" dirty="0"/>
              <a:t>Charakter obowiązkowych ubezpieczeń OC</a:t>
            </a:r>
            <a:endParaRPr lang="de-DE" altLang="pl-PL" sz="3200" dirty="0"/>
          </a:p>
        </p:txBody>
      </p:sp>
      <p:sp>
        <p:nvSpPr>
          <p:cNvPr id="3" name="Symbol zastępczy zawartości 2"/>
          <p:cNvSpPr>
            <a:spLocks noGrp="1"/>
          </p:cNvSpPr>
          <p:nvPr>
            <p:ph idx="13"/>
          </p:nvPr>
        </p:nvSpPr>
        <p:spPr>
          <a:xfrm>
            <a:off x="536626" y="986450"/>
            <a:ext cx="7632650" cy="3673532"/>
          </a:xfrm>
          <a:prstGeom prst="roundRect">
            <a:avLst>
              <a:gd name="adj" fmla="val 2883"/>
            </a:avLst>
          </a:prstGeom>
        </p:spPr>
        <p:txBody>
          <a:bodyPr tIns="46800"/>
          <a:lstStyle/>
          <a:p>
            <a:r>
              <a:rPr lang="pl-PL" dirty="0"/>
              <a:t>Jeżeli jesteś właścicielem </a:t>
            </a:r>
            <a:r>
              <a:rPr lang="pl-PL" b="1" dirty="0"/>
              <a:t>pojazdu</a:t>
            </a:r>
            <a:r>
              <a:rPr lang="pl-PL" dirty="0"/>
              <a:t> (auta, motocykla, skutera, </a:t>
            </a:r>
            <a:r>
              <a:rPr lang="pl-PL" dirty="0" err="1"/>
              <a:t>quada</a:t>
            </a:r>
            <a:r>
              <a:rPr lang="pl-PL" dirty="0"/>
              <a:t>, etc.), masz obowiązek zawrzeć </a:t>
            </a:r>
            <a:r>
              <a:rPr lang="pl-PL" b="1" dirty="0"/>
              <a:t>umowę ubezpieczenia OC posiadacza pojazdu.</a:t>
            </a:r>
          </a:p>
          <a:p>
            <a:r>
              <a:rPr lang="pl-PL" dirty="0"/>
              <a:t>Jeśli zaś jesteś </a:t>
            </a:r>
            <a:r>
              <a:rPr lang="pl-PL" b="1" dirty="0"/>
              <a:t>rolnikiem</a:t>
            </a:r>
            <a:r>
              <a:rPr lang="pl-PL" dirty="0"/>
              <a:t> - prowadzącym działalność rolniczą, z której odprowadzasz podatek oraz masz </a:t>
            </a:r>
            <a:r>
              <a:rPr lang="pl-PL" b="1" dirty="0"/>
              <a:t>areał rolny przekraczający 1 ha</a:t>
            </a:r>
            <a:r>
              <a:rPr lang="pl-PL" dirty="0"/>
              <a:t>, jesteś zobowiązany zawrzeć </a:t>
            </a:r>
            <a:r>
              <a:rPr lang="pl-PL" b="1" dirty="0"/>
              <a:t>umowę ubezpieczenia OC rolnika</a:t>
            </a:r>
            <a:r>
              <a:rPr lang="pl-PL" dirty="0"/>
              <a:t>.</a:t>
            </a:r>
          </a:p>
          <a:p>
            <a:r>
              <a:rPr lang="pl-PL" dirty="0"/>
              <a:t>Są to ubezpieczenia obowiązkowe, a warunki ubezpieczenia są jednakowe we wszystkich zakładach ubezpieczeń </a:t>
            </a:r>
            <a:br>
              <a:rPr lang="pl-PL" dirty="0"/>
            </a:br>
            <a:r>
              <a:rPr lang="pl-PL" dirty="0"/>
              <a:t>(np. wysokość minimalnej sumy gwarancyjnej) i wynikają z </a:t>
            </a:r>
            <a:r>
              <a:rPr lang="pl-PL" i="1" dirty="0"/>
              <a:t>Ustawy z dnia 22 maja 2003 roku, o ubezpieczeniach obowiązkowych, Ubezpieczeniowym Funduszu Gwarancyjnym i Polskim Biurze Ubezpieczycieli Komunikacyjnych.</a:t>
            </a:r>
          </a:p>
          <a:p>
            <a:r>
              <a:rPr lang="pl-PL" dirty="0"/>
              <a:t>Posiadacz pojazdu zobowiązany jest zawrzeć umowę ubezpieczenia OC najpóźniej w dniu rejestracji pojazdu </a:t>
            </a:r>
            <a:br>
              <a:rPr lang="pl-PL" dirty="0"/>
            </a:br>
            <a:r>
              <a:rPr lang="pl-PL" dirty="0"/>
              <a:t>a rolnik w momencie nabycia gospodarstwa. </a:t>
            </a:r>
          </a:p>
          <a:p>
            <a:r>
              <a:rPr lang="pl-PL" dirty="0"/>
              <a:t>Niezależnie od tego, kto prowadzi auto - właściciel czy ktoś inny, nawet złodziej – odpowiedzialność </a:t>
            </a:r>
            <a:r>
              <a:rPr lang="pl-PL" b="1" dirty="0"/>
              <a:t>ubezpieczyciela </a:t>
            </a:r>
            <a:r>
              <a:rPr lang="pl-PL" dirty="0"/>
              <a:t>wobec poszkodowanego jest taka sama.</a:t>
            </a:r>
          </a:p>
          <a:p>
            <a:r>
              <a:rPr lang="pl-PL" dirty="0"/>
              <a:t>W przypadku OC rolnika ubezpieczeniem objęte są czyny wyrządzone przez rolnika, jak i przez osoby pracujące </a:t>
            </a:r>
            <a:br>
              <a:rPr lang="pl-PL" dirty="0"/>
            </a:br>
            <a:r>
              <a:rPr lang="pl-PL" dirty="0"/>
              <a:t>w jego gospodarstwie.</a:t>
            </a:r>
          </a:p>
          <a:p>
            <a:r>
              <a:rPr lang="pl-PL" dirty="0"/>
              <a:t>Ubezpieczenie obowiązkowe OC posiada tzw. </a:t>
            </a:r>
            <a:r>
              <a:rPr lang="pl-PL" b="1" dirty="0"/>
              <a:t>klauzulę prolongacyjną</a:t>
            </a:r>
            <a:r>
              <a:rPr lang="pl-PL" dirty="0"/>
              <a:t>. Oznacza to tyle, że po upływie 12 miesięcy </a:t>
            </a:r>
            <a:br>
              <a:rPr lang="pl-PL" dirty="0"/>
            </a:br>
            <a:r>
              <a:rPr lang="pl-PL" dirty="0"/>
              <a:t>od daty zawarcia ubezpieczenia, automatycznie zawiera się ono na kolejny rok. W sytuacji polisy wznowionej </a:t>
            </a:r>
            <a:br>
              <a:rPr lang="pl-PL" dirty="0"/>
            </a:br>
            <a:r>
              <a:rPr lang="pl-PL" dirty="0"/>
              <a:t>i w kolejnym roku jeszcze nieopłaconej, klient będzie dostawał wezwania do zapłaty, ale jest chroniony w ramach OC. Warto dodać, że można wypowiedzieć OC co najmniej 1 dzień przed końcem polisy, wówczas nie odnowi się ona automatycznie. </a:t>
            </a:r>
          </a:p>
        </p:txBody>
      </p:sp>
      <p:sp>
        <p:nvSpPr>
          <p:cNvPr id="7" name="Tytuł 5"/>
          <p:cNvSpPr txBox="1">
            <a:spLocks/>
          </p:cNvSpPr>
          <p:nvPr/>
        </p:nvSpPr>
        <p:spPr>
          <a:xfrm>
            <a:off x="467545" y="267494"/>
            <a:ext cx="7344544" cy="637849"/>
          </a:xfrm>
          <a:prstGeom prst="rect">
            <a:avLst/>
          </a:prstGeom>
          <a:solidFill>
            <a:srgbClr val="E6E7E9"/>
          </a:solidFill>
        </p:spPr>
        <p:txBody>
          <a:bodyPr vert="horz" wrap="square" lIns="72000" tIns="36000" rIns="72000" bIns="108000" rtlCol="0" anchor="t">
            <a:spAutoFit/>
          </a:bodyPr>
          <a:lstStyle>
            <a:lvl1pPr algn="l" defTabSz="914400" rtl="0" eaLnBrk="1" latinLnBrk="0" hangingPunct="1">
              <a:spcBef>
                <a:spcPct val="0"/>
              </a:spcBef>
              <a:buNone/>
              <a:defRPr sz="3000" kern="1200">
                <a:solidFill>
                  <a:schemeClr val="tx1">
                    <a:lumMod val="75000"/>
                    <a:lumOff val="25000"/>
                  </a:schemeClr>
                </a:solidFill>
                <a:latin typeface="+mj-lt"/>
                <a:ea typeface="+mj-ea"/>
                <a:cs typeface="+mj-cs"/>
              </a:defRPr>
            </a:lvl1pPr>
          </a:lstStyle>
          <a:p>
            <a:pPr eaLnBrk="0" hangingPunct="0"/>
            <a:r>
              <a:rPr lang="pl-PL" sz="3200"/>
              <a:t>Charakter obowiązkowych ubezpieczeń OC</a:t>
            </a:r>
            <a:endParaRPr lang="de-DE" altLang="pl-PL" sz="3200" dirty="0"/>
          </a:p>
        </p:txBody>
      </p:sp>
    </p:spTree>
    <p:extLst>
      <p:ext uri="{BB962C8B-B14F-4D97-AF65-F5344CB8AC3E}">
        <p14:creationId xmlns:p14="http://schemas.microsoft.com/office/powerpoint/2010/main" val="404129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11</a:t>
            </a:fld>
            <a:endParaRPr lang="pl-PL" dirty="0"/>
          </a:p>
        </p:txBody>
      </p:sp>
      <p:sp>
        <p:nvSpPr>
          <p:cNvPr id="6" name="Tytuł 5"/>
          <p:cNvSpPr>
            <a:spLocks noGrp="1"/>
          </p:cNvSpPr>
          <p:nvPr>
            <p:ph type="title"/>
          </p:nvPr>
        </p:nvSpPr>
        <p:spPr>
          <a:xfrm>
            <a:off x="467545" y="267494"/>
            <a:ext cx="4608512" cy="648072"/>
          </a:xfrm>
        </p:spPr>
        <p:txBody>
          <a:bodyPr/>
          <a:lstStyle/>
          <a:p>
            <a:pPr eaLnBrk="0" hangingPunct="0"/>
            <a:r>
              <a:rPr lang="pl-PL" sz="3200" dirty="0"/>
              <a:t>Konsekwencje braku OC</a:t>
            </a:r>
            <a:endParaRPr lang="de-DE" altLang="pl-PL" sz="3200" dirty="0"/>
          </a:p>
        </p:txBody>
      </p:sp>
      <p:sp>
        <p:nvSpPr>
          <p:cNvPr id="3" name="Symbol zastępczy zawartości 2"/>
          <p:cNvSpPr>
            <a:spLocks noGrp="1"/>
          </p:cNvSpPr>
          <p:nvPr>
            <p:ph idx="13"/>
          </p:nvPr>
        </p:nvSpPr>
        <p:spPr>
          <a:xfrm>
            <a:off x="539750" y="1707654"/>
            <a:ext cx="3456000" cy="3240360"/>
          </a:xfrm>
          <a:prstGeom prst="roundRect">
            <a:avLst>
              <a:gd name="adj" fmla="val 3573"/>
            </a:avLst>
          </a:prstGeom>
        </p:spPr>
        <p:txBody>
          <a:bodyPr tIns="46800"/>
          <a:lstStyle/>
          <a:p>
            <a:pPr marL="0" indent="0">
              <a:spcBef>
                <a:spcPts val="600"/>
              </a:spcBef>
              <a:buNone/>
            </a:pPr>
            <a:r>
              <a:rPr lang="pl-PL" sz="1400" b="1" dirty="0">
                <a:solidFill>
                  <a:srgbClr val="B41C4F"/>
                </a:solidFill>
              </a:rPr>
              <a:t>Opłata karna dla nieubezpieczonego </a:t>
            </a:r>
            <a:br>
              <a:rPr lang="pl-PL" sz="1400" b="1" dirty="0">
                <a:solidFill>
                  <a:srgbClr val="B41C4F"/>
                </a:solidFill>
              </a:rPr>
            </a:br>
            <a:r>
              <a:rPr lang="pl-PL" sz="1400" b="1" dirty="0">
                <a:solidFill>
                  <a:srgbClr val="B41C4F"/>
                </a:solidFill>
              </a:rPr>
              <a:t>posiadacza pojazdu</a:t>
            </a:r>
          </a:p>
          <a:p>
            <a:pPr>
              <a:spcBef>
                <a:spcPts val="600"/>
              </a:spcBef>
              <a:buNone/>
            </a:pPr>
            <a:r>
              <a:rPr lang="pl-PL" sz="1100" dirty="0"/>
              <a:t>(zależy do rodzaju pojazdu, liczby dni bez ubezpieczenia)</a:t>
            </a:r>
          </a:p>
          <a:p>
            <a:pPr marL="177800" indent="-177800">
              <a:spcBef>
                <a:spcPts val="600"/>
              </a:spcBef>
            </a:pPr>
            <a:r>
              <a:rPr lang="pl-PL" dirty="0"/>
              <a:t>Maksymalna kara:</a:t>
            </a:r>
          </a:p>
          <a:p>
            <a:pPr marL="177800" indent="-177800">
              <a:spcBef>
                <a:spcPts val="600"/>
              </a:spcBef>
            </a:pPr>
            <a:endParaRPr lang="pl-PL" dirty="0"/>
          </a:p>
          <a:p>
            <a:pPr>
              <a:spcBef>
                <a:spcPts val="600"/>
              </a:spcBef>
              <a:buNone/>
            </a:pPr>
            <a:endParaRPr lang="pl-PL" dirty="0"/>
          </a:p>
          <a:p>
            <a:pPr marL="0" indent="0">
              <a:spcBef>
                <a:spcPts val="1200"/>
              </a:spcBef>
              <a:buNone/>
            </a:pPr>
            <a:r>
              <a:rPr lang="pl-PL" sz="1400" b="1" dirty="0">
                <a:solidFill>
                  <a:srgbClr val="B41C4F"/>
                </a:solidFill>
              </a:rPr>
              <a:t/>
            </a:r>
            <a:br>
              <a:rPr lang="pl-PL" sz="1400" b="1" dirty="0">
                <a:solidFill>
                  <a:srgbClr val="B41C4F"/>
                </a:solidFill>
              </a:rPr>
            </a:br>
            <a:r>
              <a:rPr lang="pl-PL" sz="1400" b="1" dirty="0">
                <a:solidFill>
                  <a:srgbClr val="B41C4F"/>
                </a:solidFill>
              </a:rPr>
              <a:t>Opłata karna dla nieubezpieczonego rolnika</a:t>
            </a:r>
          </a:p>
        </p:txBody>
      </p:sp>
      <p:sp>
        <p:nvSpPr>
          <p:cNvPr id="7" name="AutoShape 4">
            <a:extLst>
              <a:ext uri="{FF2B5EF4-FFF2-40B4-BE49-F238E27FC236}">
                <a16:creationId xmlns:a16="http://schemas.microsoft.com/office/drawing/2014/main" xmlns="" id="{8C526F75-716D-4002-8D44-864A7B06896E}"/>
              </a:ext>
            </a:extLst>
          </p:cNvPr>
          <p:cNvSpPr>
            <a:spLocks noChangeArrowheads="1"/>
          </p:cNvSpPr>
          <p:nvPr/>
        </p:nvSpPr>
        <p:spPr bwMode="auto">
          <a:xfrm>
            <a:off x="1661535" y="987574"/>
            <a:ext cx="6192688" cy="390019"/>
          </a:xfrm>
          <a:prstGeom prst="roundRect">
            <a:avLst>
              <a:gd name="adj" fmla="val 16667"/>
            </a:avLst>
          </a:prstGeom>
          <a:solidFill>
            <a:srgbClr val="B41C4F"/>
          </a:solid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a:buNone/>
            </a:pPr>
            <a:r>
              <a:rPr lang="pl-PL" sz="1400" b="1" dirty="0">
                <a:solidFill>
                  <a:schemeClr val="bg1"/>
                </a:solidFill>
                <a:latin typeface="+mj-lt"/>
              </a:rPr>
              <a:t>Konsekwencje braku obowiązkowego ubezpieczenia odpowiedzialności cywilnej</a:t>
            </a:r>
          </a:p>
        </p:txBody>
      </p:sp>
      <p:cxnSp>
        <p:nvCxnSpPr>
          <p:cNvPr id="10" name="Łącznik łamany 9"/>
          <p:cNvCxnSpPr>
            <a:stCxn id="7" idx="2"/>
            <a:endCxn id="3" idx="0"/>
          </p:cNvCxnSpPr>
          <p:nvPr/>
        </p:nvCxnSpPr>
        <p:spPr>
          <a:xfrm rot="5400000">
            <a:off x="3347785" y="297559"/>
            <a:ext cx="330061" cy="2490129"/>
          </a:xfrm>
          <a:prstGeom prst="bentConnector3">
            <a:avLst>
              <a:gd name="adj1" fmla="val 50000"/>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Łącznik łamany 11"/>
          <p:cNvCxnSpPr>
            <a:stCxn id="7" idx="2"/>
            <a:endCxn id="22" idx="0"/>
          </p:cNvCxnSpPr>
          <p:nvPr/>
        </p:nvCxnSpPr>
        <p:spPr>
          <a:xfrm rot="16200000" flipH="1">
            <a:off x="5989767" y="145705"/>
            <a:ext cx="330061" cy="2793836"/>
          </a:xfrm>
          <a:prstGeom prst="bentConnector3">
            <a:avLst>
              <a:gd name="adj1" fmla="val 50000"/>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Symbol zastępczy zawartości 2"/>
          <p:cNvSpPr>
            <a:spLocks noGrp="1"/>
          </p:cNvSpPr>
          <p:nvPr>
            <p:ph idx="13"/>
          </p:nvPr>
        </p:nvSpPr>
        <p:spPr>
          <a:xfrm>
            <a:off x="6354965" y="1707654"/>
            <a:ext cx="2393499" cy="1296144"/>
          </a:xfrm>
          <a:prstGeom prst="roundRect">
            <a:avLst>
              <a:gd name="adj" fmla="val 6334"/>
            </a:avLst>
          </a:prstGeom>
        </p:spPr>
        <p:txBody>
          <a:bodyPr tIns="46800"/>
          <a:lstStyle/>
          <a:p>
            <a:pPr marL="0" indent="0">
              <a:spcBef>
                <a:spcPts val="600"/>
              </a:spcBef>
              <a:buNone/>
            </a:pPr>
            <a:r>
              <a:rPr lang="pl-PL" sz="1400" b="1" dirty="0">
                <a:solidFill>
                  <a:srgbClr val="B41C4F"/>
                </a:solidFill>
              </a:rPr>
              <a:t>Konieczność pokrycia </a:t>
            </a:r>
            <a:br>
              <a:rPr lang="pl-PL" sz="1400" b="1" dirty="0">
                <a:solidFill>
                  <a:srgbClr val="B41C4F"/>
                </a:solidFill>
              </a:rPr>
            </a:br>
            <a:r>
              <a:rPr lang="pl-PL" sz="1400" b="1" dirty="0">
                <a:solidFill>
                  <a:srgbClr val="B41C4F"/>
                </a:solidFill>
              </a:rPr>
              <a:t>z własnej kieszeni kosztów naprawy szkód wynikających </a:t>
            </a:r>
            <a:br>
              <a:rPr lang="pl-PL" sz="1400" b="1" dirty="0">
                <a:solidFill>
                  <a:srgbClr val="B41C4F"/>
                </a:solidFill>
              </a:rPr>
            </a:br>
            <a:r>
              <a:rPr lang="pl-PL" sz="1400" b="1" dirty="0">
                <a:solidFill>
                  <a:srgbClr val="B41C4F"/>
                </a:solidFill>
              </a:rPr>
              <a:t>ze zdarzenia drogowego</a:t>
            </a:r>
          </a:p>
        </p:txBody>
      </p:sp>
      <p:sp>
        <p:nvSpPr>
          <p:cNvPr id="25" name="Symbol zastępczy zawartości 2"/>
          <p:cNvSpPr>
            <a:spLocks noGrp="1"/>
          </p:cNvSpPr>
          <p:nvPr>
            <p:ph idx="13"/>
          </p:nvPr>
        </p:nvSpPr>
        <p:spPr>
          <a:xfrm>
            <a:off x="6354464" y="3259528"/>
            <a:ext cx="2394000" cy="933067"/>
          </a:xfrm>
          <a:prstGeom prst="roundRect">
            <a:avLst>
              <a:gd name="adj" fmla="val 9489"/>
            </a:avLst>
          </a:prstGeom>
        </p:spPr>
        <p:txBody>
          <a:bodyPr tIns="46800"/>
          <a:lstStyle/>
          <a:p>
            <a:pPr marL="0" indent="0" algn="ctr">
              <a:buNone/>
            </a:pPr>
            <a:r>
              <a:rPr lang="pl-PL" dirty="0"/>
              <a:t>Najwyższe dotychczas odszkodowanie wypłacone przez zakład ubezpieczeń i odzyskane od sprawcy wyniosło 4 mln zł</a:t>
            </a:r>
          </a:p>
          <a:p>
            <a:pPr marL="0" indent="0">
              <a:spcBef>
                <a:spcPts val="600"/>
              </a:spcBef>
              <a:buNone/>
            </a:pPr>
            <a:endParaRPr lang="pl-PL" sz="1400" b="1" dirty="0">
              <a:solidFill>
                <a:srgbClr val="B41C4F"/>
              </a:solidFill>
            </a:endParaRPr>
          </a:p>
        </p:txBody>
      </p:sp>
      <p:pic>
        <p:nvPicPr>
          <p:cNvPr id="2" name="Obraz 1"/>
          <p:cNvPicPr>
            <a:picLocks noChangeAspect="1"/>
          </p:cNvPicPr>
          <p:nvPr/>
        </p:nvPicPr>
        <p:blipFill rotWithShape="1">
          <a:blip r:embed="rId3" cstate="print">
            <a:extLst>
              <a:ext uri="{28A0092B-C50C-407E-A947-70E740481C1C}">
                <a14:useLocalDpi xmlns:a14="http://schemas.microsoft.com/office/drawing/2010/main" val="0"/>
              </a:ext>
            </a:extLst>
          </a:blip>
          <a:srcRect l="17991" t="7160" r="15589" b="4305"/>
          <a:stretch/>
        </p:blipFill>
        <p:spPr>
          <a:xfrm>
            <a:off x="4283968" y="1973409"/>
            <a:ext cx="1880484" cy="2786933"/>
          </a:xfrm>
          <a:prstGeom prst="rect">
            <a:avLst/>
          </a:prstGeom>
        </p:spPr>
      </p:pic>
      <p:cxnSp>
        <p:nvCxnSpPr>
          <p:cNvPr id="16" name="Łącznik łamany 15"/>
          <p:cNvCxnSpPr>
            <a:stCxn id="22" idx="2"/>
            <a:endCxn id="25" idx="0"/>
          </p:cNvCxnSpPr>
          <p:nvPr/>
        </p:nvCxnSpPr>
        <p:spPr>
          <a:xfrm rot="5400000">
            <a:off x="7423725" y="3131538"/>
            <a:ext cx="255730" cy="251"/>
          </a:xfrm>
          <a:prstGeom prst="bentConnector3">
            <a:avLst>
              <a:gd name="adj1" fmla="val 50000"/>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upa 20"/>
          <p:cNvGrpSpPr/>
          <p:nvPr/>
        </p:nvGrpSpPr>
        <p:grpSpPr>
          <a:xfrm>
            <a:off x="795259" y="2752720"/>
            <a:ext cx="2840637" cy="809183"/>
            <a:chOff x="795259" y="3028048"/>
            <a:chExt cx="2840637" cy="809183"/>
          </a:xfrm>
        </p:grpSpPr>
        <p:pic>
          <p:nvPicPr>
            <p:cNvPr id="20" name="Obraz 19"/>
            <p:cNvPicPr>
              <a:picLocks noChangeAspect="1"/>
            </p:cNvPicPr>
            <p:nvPr/>
          </p:nvPicPr>
          <p:blipFill rotWithShape="1">
            <a:blip r:embed="rId4" cstate="print">
              <a:extLst>
                <a:ext uri="{28A0092B-C50C-407E-A947-70E740481C1C}">
                  <a14:useLocalDpi xmlns:a14="http://schemas.microsoft.com/office/drawing/2010/main" val="0"/>
                </a:ext>
              </a:extLst>
            </a:blip>
            <a:srcRect l="15463" t="23771" r="10528" b="32819"/>
            <a:stretch/>
          </p:blipFill>
          <p:spPr>
            <a:xfrm>
              <a:off x="795259" y="3028048"/>
              <a:ext cx="2840637" cy="577046"/>
            </a:xfrm>
            <a:prstGeom prst="rect">
              <a:avLst/>
            </a:prstGeom>
          </p:spPr>
        </p:pic>
        <p:sp>
          <p:nvSpPr>
            <p:cNvPr id="18" name="pole tekstowe 17"/>
            <p:cNvSpPr txBox="1"/>
            <p:nvPr/>
          </p:nvSpPr>
          <p:spPr>
            <a:xfrm>
              <a:off x="833986" y="3289513"/>
              <a:ext cx="432048" cy="234286"/>
            </a:xfrm>
            <a:prstGeom prst="rect">
              <a:avLst/>
            </a:prstGeom>
            <a:noFill/>
          </p:spPr>
          <p:txBody>
            <a:bodyPr wrap="square" lIns="36000" tIns="36000" rIns="36000" bIns="36000" rtlCol="0">
              <a:spAutoFit/>
            </a:bodyPr>
            <a:lstStyle/>
            <a:p>
              <a:r>
                <a:rPr lang="pl-PL" sz="1000" b="1" dirty="0">
                  <a:solidFill>
                    <a:schemeClr val="tx2">
                      <a:lumMod val="50000"/>
                    </a:schemeClr>
                  </a:solidFill>
                  <a:latin typeface="Arial Black" pitchFamily="34" charset="0"/>
                </a:rPr>
                <a:t>2018</a:t>
              </a:r>
            </a:p>
          </p:txBody>
        </p:sp>
        <p:sp>
          <p:nvSpPr>
            <p:cNvPr id="24" name="pole tekstowe 23"/>
            <p:cNvSpPr txBox="1"/>
            <p:nvPr/>
          </p:nvSpPr>
          <p:spPr>
            <a:xfrm>
              <a:off x="2516537" y="3291671"/>
              <a:ext cx="430405" cy="234286"/>
            </a:xfrm>
            <a:prstGeom prst="rect">
              <a:avLst/>
            </a:prstGeom>
            <a:noFill/>
          </p:spPr>
          <p:txBody>
            <a:bodyPr wrap="square" lIns="36000" tIns="36000" rIns="36000" bIns="36000" rtlCol="0">
              <a:spAutoFit/>
            </a:bodyPr>
            <a:lstStyle/>
            <a:p>
              <a:r>
                <a:rPr lang="pl-PL" sz="1050" b="1" dirty="0">
                  <a:solidFill>
                    <a:schemeClr val="tx2">
                      <a:lumMod val="50000"/>
                    </a:schemeClr>
                  </a:solidFill>
                  <a:latin typeface="Arial Black" pitchFamily="34" charset="0"/>
                </a:rPr>
                <a:t>2019</a:t>
              </a:r>
            </a:p>
          </p:txBody>
        </p:sp>
        <p:sp>
          <p:nvSpPr>
            <p:cNvPr id="26" name="pole tekstowe 25"/>
            <p:cNvSpPr txBox="1"/>
            <p:nvPr/>
          </p:nvSpPr>
          <p:spPr>
            <a:xfrm>
              <a:off x="971600" y="3582467"/>
              <a:ext cx="689935" cy="241980"/>
            </a:xfrm>
            <a:prstGeom prst="rect">
              <a:avLst/>
            </a:prstGeom>
            <a:noFill/>
          </p:spPr>
          <p:txBody>
            <a:bodyPr wrap="square" lIns="36000" tIns="36000" rIns="36000" bIns="36000" rtlCol="0">
              <a:spAutoFit/>
            </a:bodyPr>
            <a:lstStyle/>
            <a:p>
              <a:r>
                <a:rPr lang="pl-PL" sz="1100" b="1" dirty="0">
                  <a:solidFill>
                    <a:schemeClr val="tx2">
                      <a:lumMod val="50000"/>
                    </a:schemeClr>
                  </a:solidFill>
                  <a:latin typeface="Arial Black" pitchFamily="34" charset="0"/>
                </a:rPr>
                <a:t>4200 zł</a:t>
              </a:r>
            </a:p>
          </p:txBody>
        </p:sp>
        <p:sp>
          <p:nvSpPr>
            <p:cNvPr id="27" name="pole tekstowe 26"/>
            <p:cNvSpPr txBox="1"/>
            <p:nvPr/>
          </p:nvSpPr>
          <p:spPr>
            <a:xfrm>
              <a:off x="2654151" y="3579862"/>
              <a:ext cx="687311" cy="257369"/>
            </a:xfrm>
            <a:prstGeom prst="rect">
              <a:avLst/>
            </a:prstGeom>
            <a:noFill/>
          </p:spPr>
          <p:txBody>
            <a:bodyPr wrap="square" lIns="36000" tIns="36000" rIns="36000" bIns="36000" rtlCol="0">
              <a:spAutoFit/>
            </a:bodyPr>
            <a:lstStyle/>
            <a:p>
              <a:r>
                <a:rPr lang="pl-PL" sz="1200" b="1" dirty="0">
                  <a:solidFill>
                    <a:schemeClr val="tx2">
                      <a:lumMod val="50000"/>
                    </a:schemeClr>
                  </a:solidFill>
                  <a:latin typeface="Arial Black" pitchFamily="34" charset="0"/>
                </a:rPr>
                <a:t>4500 zł</a:t>
              </a:r>
            </a:p>
          </p:txBody>
        </p:sp>
      </p:grpSp>
      <p:grpSp>
        <p:nvGrpSpPr>
          <p:cNvPr id="28" name="Grupa 27"/>
          <p:cNvGrpSpPr/>
          <p:nvPr/>
        </p:nvGrpSpPr>
        <p:grpSpPr>
          <a:xfrm>
            <a:off x="795259" y="4083918"/>
            <a:ext cx="2840637" cy="809183"/>
            <a:chOff x="795259" y="3028048"/>
            <a:chExt cx="2840637" cy="809183"/>
          </a:xfrm>
        </p:grpSpPr>
        <p:pic>
          <p:nvPicPr>
            <p:cNvPr id="29" name="Obraz 28"/>
            <p:cNvPicPr>
              <a:picLocks noChangeAspect="1"/>
            </p:cNvPicPr>
            <p:nvPr/>
          </p:nvPicPr>
          <p:blipFill rotWithShape="1">
            <a:blip r:embed="rId4" cstate="print">
              <a:extLst>
                <a:ext uri="{28A0092B-C50C-407E-A947-70E740481C1C}">
                  <a14:useLocalDpi xmlns:a14="http://schemas.microsoft.com/office/drawing/2010/main" val="0"/>
                </a:ext>
              </a:extLst>
            </a:blip>
            <a:srcRect l="15463" t="23771" r="10528" b="32819"/>
            <a:stretch/>
          </p:blipFill>
          <p:spPr>
            <a:xfrm>
              <a:off x="795259" y="3028048"/>
              <a:ext cx="2840637" cy="577046"/>
            </a:xfrm>
            <a:prstGeom prst="rect">
              <a:avLst/>
            </a:prstGeom>
          </p:spPr>
        </p:pic>
        <p:sp>
          <p:nvSpPr>
            <p:cNvPr id="30" name="pole tekstowe 29"/>
            <p:cNvSpPr txBox="1"/>
            <p:nvPr/>
          </p:nvSpPr>
          <p:spPr>
            <a:xfrm>
              <a:off x="833986" y="3289513"/>
              <a:ext cx="432048" cy="234286"/>
            </a:xfrm>
            <a:prstGeom prst="rect">
              <a:avLst/>
            </a:prstGeom>
            <a:noFill/>
          </p:spPr>
          <p:txBody>
            <a:bodyPr wrap="square" lIns="36000" tIns="36000" rIns="36000" bIns="36000" rtlCol="0">
              <a:spAutoFit/>
            </a:bodyPr>
            <a:lstStyle/>
            <a:p>
              <a:r>
                <a:rPr lang="pl-PL" sz="1000" b="1" dirty="0">
                  <a:solidFill>
                    <a:schemeClr val="tx2">
                      <a:lumMod val="50000"/>
                    </a:schemeClr>
                  </a:solidFill>
                  <a:latin typeface="Arial Black" pitchFamily="34" charset="0"/>
                </a:rPr>
                <a:t>2018</a:t>
              </a:r>
            </a:p>
          </p:txBody>
        </p:sp>
        <p:sp>
          <p:nvSpPr>
            <p:cNvPr id="31" name="pole tekstowe 30"/>
            <p:cNvSpPr txBox="1"/>
            <p:nvPr/>
          </p:nvSpPr>
          <p:spPr>
            <a:xfrm>
              <a:off x="2516537" y="3291671"/>
              <a:ext cx="430405" cy="234286"/>
            </a:xfrm>
            <a:prstGeom prst="rect">
              <a:avLst/>
            </a:prstGeom>
            <a:noFill/>
          </p:spPr>
          <p:txBody>
            <a:bodyPr wrap="square" lIns="36000" tIns="36000" rIns="36000" bIns="36000" rtlCol="0">
              <a:spAutoFit/>
            </a:bodyPr>
            <a:lstStyle/>
            <a:p>
              <a:r>
                <a:rPr lang="pl-PL" sz="1050" b="1" dirty="0">
                  <a:solidFill>
                    <a:schemeClr val="tx2">
                      <a:lumMod val="50000"/>
                    </a:schemeClr>
                  </a:solidFill>
                  <a:latin typeface="Arial Black" pitchFamily="34" charset="0"/>
                </a:rPr>
                <a:t>2019</a:t>
              </a:r>
            </a:p>
          </p:txBody>
        </p:sp>
        <p:sp>
          <p:nvSpPr>
            <p:cNvPr id="32" name="pole tekstowe 31"/>
            <p:cNvSpPr txBox="1"/>
            <p:nvPr/>
          </p:nvSpPr>
          <p:spPr>
            <a:xfrm>
              <a:off x="971600" y="3582467"/>
              <a:ext cx="689935" cy="241980"/>
            </a:xfrm>
            <a:prstGeom prst="rect">
              <a:avLst/>
            </a:prstGeom>
            <a:noFill/>
          </p:spPr>
          <p:txBody>
            <a:bodyPr wrap="square" lIns="36000" tIns="36000" rIns="36000" bIns="36000" rtlCol="0">
              <a:spAutoFit/>
            </a:bodyPr>
            <a:lstStyle/>
            <a:p>
              <a:r>
                <a:rPr lang="pl-PL" sz="1100" b="1" dirty="0">
                  <a:solidFill>
                    <a:schemeClr val="tx2">
                      <a:lumMod val="50000"/>
                    </a:schemeClr>
                  </a:solidFill>
                  <a:latin typeface="Arial Black" pitchFamily="34" charset="0"/>
                </a:rPr>
                <a:t> 200 zł</a:t>
              </a:r>
            </a:p>
          </p:txBody>
        </p:sp>
        <p:sp>
          <p:nvSpPr>
            <p:cNvPr id="33" name="pole tekstowe 32"/>
            <p:cNvSpPr txBox="1"/>
            <p:nvPr/>
          </p:nvSpPr>
          <p:spPr>
            <a:xfrm>
              <a:off x="2654151" y="3579862"/>
              <a:ext cx="687311" cy="257369"/>
            </a:xfrm>
            <a:prstGeom prst="rect">
              <a:avLst/>
            </a:prstGeom>
            <a:noFill/>
          </p:spPr>
          <p:txBody>
            <a:bodyPr wrap="square" lIns="36000" tIns="36000" rIns="36000" bIns="36000" rtlCol="0">
              <a:spAutoFit/>
            </a:bodyPr>
            <a:lstStyle/>
            <a:p>
              <a:r>
                <a:rPr lang="pl-PL" sz="1200" b="1" dirty="0">
                  <a:solidFill>
                    <a:schemeClr val="tx2">
                      <a:lumMod val="50000"/>
                    </a:schemeClr>
                  </a:solidFill>
                  <a:latin typeface="Arial Black" pitchFamily="34" charset="0"/>
                </a:rPr>
                <a:t> 225 zł</a:t>
              </a:r>
            </a:p>
          </p:txBody>
        </p:sp>
      </p:grpSp>
    </p:spTree>
    <p:extLst>
      <p:ext uri="{BB962C8B-B14F-4D97-AF65-F5344CB8AC3E}">
        <p14:creationId xmlns:p14="http://schemas.microsoft.com/office/powerpoint/2010/main" val="145079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12</a:t>
            </a:fld>
            <a:endParaRPr lang="pl-PL"/>
          </a:p>
        </p:txBody>
      </p:sp>
      <p:sp>
        <p:nvSpPr>
          <p:cNvPr id="6" name="Tytuł 5"/>
          <p:cNvSpPr>
            <a:spLocks noGrp="1"/>
          </p:cNvSpPr>
          <p:nvPr>
            <p:ph type="title"/>
          </p:nvPr>
        </p:nvSpPr>
        <p:spPr>
          <a:xfrm>
            <a:off x="467545" y="267494"/>
            <a:ext cx="2304255" cy="648072"/>
          </a:xfrm>
        </p:spPr>
        <p:txBody>
          <a:bodyPr/>
          <a:lstStyle/>
          <a:p>
            <a:pPr eaLnBrk="0" hangingPunct="0"/>
            <a:r>
              <a:rPr lang="pl-PL" sz="3200" dirty="0"/>
              <a:t>Sprawdź się!</a:t>
            </a:r>
            <a:endParaRPr lang="de-DE" altLang="pl-PL" sz="3200" dirty="0"/>
          </a:p>
        </p:txBody>
      </p:sp>
      <p:sp>
        <p:nvSpPr>
          <p:cNvPr id="11" name="Symbol zastępczy zawartości 1">
            <a:extLst>
              <a:ext uri="{FF2B5EF4-FFF2-40B4-BE49-F238E27FC236}">
                <a16:creationId xmlns:a16="http://schemas.microsoft.com/office/drawing/2014/main" xmlns="" id="{9104FD57-48EF-4C7E-A5AE-8F540A6E1EA2}"/>
              </a:ext>
            </a:extLst>
          </p:cNvPr>
          <p:cNvSpPr>
            <a:spLocks noGrp="1"/>
          </p:cNvSpPr>
          <p:nvPr>
            <p:ph idx="1"/>
          </p:nvPr>
        </p:nvSpPr>
        <p:spPr>
          <a:xfrm>
            <a:off x="2699792" y="843558"/>
            <a:ext cx="6048671" cy="669002"/>
          </a:xfrm>
        </p:spPr>
        <p:txBody>
          <a:bodyPr/>
          <a:lstStyle/>
          <a:p>
            <a:pPr marL="0" indent="0" algn="l" eaLnBrk="0" hangingPunct="0">
              <a:spcBef>
                <a:spcPts val="0"/>
              </a:spcBef>
              <a:spcAft>
                <a:spcPts val="600"/>
              </a:spcAft>
              <a:buNone/>
            </a:pPr>
            <a:r>
              <a:rPr lang="pl-PL" altLang="pl-PL" sz="1800" b="1" dirty="0">
                <a:solidFill>
                  <a:srgbClr val="B41C4F"/>
                </a:solidFill>
              </a:rPr>
              <a:t>Do podanych definicji przyporządkuj pojęcia:</a:t>
            </a:r>
          </a:p>
          <a:p>
            <a:pPr algn="l" eaLnBrk="0" hangingPunct="0">
              <a:buClr>
                <a:srgbClr val="990033"/>
              </a:buClr>
            </a:pPr>
            <a:r>
              <a:rPr lang="pl-PL" sz="1400" dirty="0"/>
              <a:t>odpowiedzialność cywilna	</a:t>
            </a:r>
          </a:p>
          <a:p>
            <a:pPr algn="l" eaLnBrk="0" hangingPunct="0">
              <a:buClr>
                <a:srgbClr val="990033"/>
              </a:buClr>
            </a:pPr>
            <a:r>
              <a:rPr lang="pl-PL" sz="1400" dirty="0"/>
              <a:t>umowa ubezpieczenia OC</a:t>
            </a:r>
          </a:p>
          <a:p>
            <a:pPr algn="l" eaLnBrk="0" hangingPunct="0">
              <a:buClr>
                <a:srgbClr val="990033"/>
              </a:buClr>
            </a:pPr>
            <a:r>
              <a:rPr lang="pl-PL" sz="1400" dirty="0"/>
              <a:t>zadośćuczynienie </a:t>
            </a:r>
            <a:br>
              <a:rPr lang="pl-PL" sz="1400" dirty="0"/>
            </a:br>
            <a:endParaRPr lang="pl-PL" altLang="pl-PL" sz="1400" b="1" dirty="0">
              <a:solidFill>
                <a:srgbClr val="990033"/>
              </a:solidFill>
            </a:endParaRPr>
          </a:p>
        </p:txBody>
      </p:sp>
      <p:sp>
        <p:nvSpPr>
          <p:cNvPr id="4" name="Symbol zastępczy zawartości 3"/>
          <p:cNvSpPr>
            <a:spLocks noGrp="1"/>
          </p:cNvSpPr>
          <p:nvPr>
            <p:ph idx="13"/>
          </p:nvPr>
        </p:nvSpPr>
        <p:spPr>
          <a:xfrm>
            <a:off x="539750" y="2211710"/>
            <a:ext cx="1512168" cy="2736304"/>
          </a:xfrm>
        </p:spPr>
        <p:txBody>
          <a:bodyPr/>
          <a:lstStyle/>
          <a:p>
            <a:pPr marL="0" indent="0"/>
            <a:endParaRPr lang="pl-PL" sz="1100" dirty="0"/>
          </a:p>
          <a:p>
            <a:pPr marL="0" indent="0"/>
            <a:endParaRPr lang="pl-PL" sz="1100" dirty="0"/>
          </a:p>
          <a:p>
            <a:pPr marL="0" lvl="0" indent="0">
              <a:buNone/>
            </a:pPr>
            <a:r>
              <a:rPr lang="pl-PL" sz="700" dirty="0"/>
              <a:t/>
            </a:r>
            <a:br>
              <a:rPr lang="pl-PL" sz="700" dirty="0"/>
            </a:br>
            <a:r>
              <a:rPr lang="pl-PL" sz="1100" dirty="0"/>
              <a:t>doznany przez poszkodowanego </a:t>
            </a:r>
            <a:br>
              <a:rPr lang="pl-PL" sz="1100" dirty="0"/>
            </a:br>
            <a:r>
              <a:rPr lang="pl-PL" sz="1100" dirty="0"/>
              <a:t>w wyniku wypadku komunikacyjnego uszczerbek majątkowy lub niemajątkowy </a:t>
            </a:r>
            <a:br>
              <a:rPr lang="pl-PL" sz="1100" dirty="0"/>
            </a:br>
            <a:r>
              <a:rPr lang="pl-PL" sz="1100" dirty="0"/>
              <a:t>w jego dobrach prawnie chronionych (np. uszkodzony pojazd, ból i cierpienie spowodowane wypadkiem)</a:t>
            </a:r>
          </a:p>
        </p:txBody>
      </p:sp>
      <p:sp>
        <p:nvSpPr>
          <p:cNvPr id="14" name="Symbol zastępczy zawartości 1">
            <a:extLst>
              <a:ext uri="{FF2B5EF4-FFF2-40B4-BE49-F238E27FC236}">
                <a16:creationId xmlns:a16="http://schemas.microsoft.com/office/drawing/2014/main" xmlns="" id="{9104FD57-48EF-4C7E-A5AE-8F540A6E1EA2}"/>
              </a:ext>
            </a:extLst>
          </p:cNvPr>
          <p:cNvSpPr>
            <a:spLocks noGrp="1"/>
          </p:cNvSpPr>
          <p:nvPr>
            <p:ph idx="1"/>
          </p:nvPr>
        </p:nvSpPr>
        <p:spPr>
          <a:xfrm>
            <a:off x="5580112" y="1235406"/>
            <a:ext cx="1944216" cy="735902"/>
          </a:xfrm>
        </p:spPr>
        <p:txBody>
          <a:bodyPr/>
          <a:lstStyle/>
          <a:p>
            <a:pPr algn="l" eaLnBrk="0" hangingPunct="0">
              <a:buClr>
                <a:srgbClr val="990033"/>
              </a:buClr>
            </a:pPr>
            <a:r>
              <a:rPr lang="pl-PL" sz="1400" dirty="0"/>
              <a:t>szkoda</a:t>
            </a:r>
          </a:p>
          <a:p>
            <a:pPr algn="l" eaLnBrk="0" hangingPunct="0">
              <a:buClr>
                <a:srgbClr val="990033"/>
              </a:buClr>
            </a:pPr>
            <a:r>
              <a:rPr lang="pl-PL" sz="1400" dirty="0"/>
              <a:t>odszkodowanie </a:t>
            </a:r>
            <a:br>
              <a:rPr lang="pl-PL" sz="1400" dirty="0"/>
            </a:br>
            <a:endParaRPr lang="pl-PL" altLang="pl-PL" sz="1400" b="1" dirty="0">
              <a:solidFill>
                <a:srgbClr val="990033"/>
              </a:solidFill>
            </a:endParaRPr>
          </a:p>
        </p:txBody>
      </p:sp>
      <p:sp>
        <p:nvSpPr>
          <p:cNvPr id="15" name="Symbol zastępczy zawartości 3"/>
          <p:cNvSpPr>
            <a:spLocks noGrp="1"/>
          </p:cNvSpPr>
          <p:nvPr>
            <p:ph idx="13"/>
          </p:nvPr>
        </p:nvSpPr>
        <p:spPr>
          <a:xfrm>
            <a:off x="2214892" y="2211710"/>
            <a:ext cx="1512168" cy="2736304"/>
          </a:xfrm>
        </p:spPr>
        <p:txBody>
          <a:bodyPr/>
          <a:lstStyle/>
          <a:p>
            <a:pPr marL="0" indent="0"/>
            <a:endParaRPr lang="pl-PL" dirty="0"/>
          </a:p>
          <a:p>
            <a:pPr marL="0" indent="0"/>
            <a:endParaRPr lang="pl-PL" dirty="0"/>
          </a:p>
          <a:p>
            <a:pPr marL="0" lvl="0" indent="0">
              <a:buNone/>
            </a:pPr>
            <a:r>
              <a:rPr lang="pl-PL" sz="600" dirty="0"/>
              <a:t/>
            </a:r>
            <a:br>
              <a:rPr lang="pl-PL" sz="600" dirty="0"/>
            </a:br>
            <a:r>
              <a:rPr lang="pl-PL" sz="1050" dirty="0"/>
              <a:t>przewidziany w przepisach prawa obowiązek naprawienia wyrządzonej szkody</a:t>
            </a:r>
          </a:p>
        </p:txBody>
      </p:sp>
      <p:sp>
        <p:nvSpPr>
          <p:cNvPr id="16" name="Symbol zastępczy zawartości 3"/>
          <p:cNvSpPr>
            <a:spLocks noGrp="1"/>
          </p:cNvSpPr>
          <p:nvPr>
            <p:ph idx="13"/>
          </p:nvPr>
        </p:nvSpPr>
        <p:spPr>
          <a:xfrm>
            <a:off x="3890034" y="2211710"/>
            <a:ext cx="1512168" cy="2736304"/>
          </a:xfrm>
        </p:spPr>
        <p:txBody>
          <a:bodyPr/>
          <a:lstStyle/>
          <a:p>
            <a:pPr marL="0" indent="0"/>
            <a:endParaRPr lang="pl-PL" dirty="0"/>
          </a:p>
          <a:p>
            <a:pPr marL="0" indent="0"/>
            <a:endParaRPr lang="pl-PL" dirty="0"/>
          </a:p>
          <a:p>
            <a:pPr marL="0" lvl="0" indent="0">
              <a:buNone/>
            </a:pPr>
            <a:r>
              <a:rPr lang="pl-PL" sz="600" dirty="0"/>
              <a:t/>
            </a:r>
            <a:br>
              <a:rPr lang="pl-PL" sz="600" dirty="0"/>
            </a:br>
            <a:r>
              <a:rPr lang="pl-PL" sz="1100" dirty="0"/>
              <a:t>rekompensata finansowa pokrywająca straty majątkowe poniesione przez poszkodowanego w wyniku wypadku komunikacyjnego</a:t>
            </a:r>
            <a:endParaRPr lang="pl-PL" sz="1100" strike="sngStrike" dirty="0"/>
          </a:p>
        </p:txBody>
      </p:sp>
      <p:sp>
        <p:nvSpPr>
          <p:cNvPr id="17" name="Symbol zastępczy zawartości 3"/>
          <p:cNvSpPr>
            <a:spLocks noGrp="1"/>
          </p:cNvSpPr>
          <p:nvPr>
            <p:ph idx="13"/>
          </p:nvPr>
        </p:nvSpPr>
        <p:spPr>
          <a:xfrm>
            <a:off x="5565176" y="2211710"/>
            <a:ext cx="1512168" cy="2736304"/>
          </a:xfrm>
        </p:spPr>
        <p:txBody>
          <a:bodyPr lIns="72000" rIns="72000"/>
          <a:lstStyle/>
          <a:p>
            <a:pPr marL="0" indent="0"/>
            <a:endParaRPr lang="pl-PL" dirty="0"/>
          </a:p>
          <a:p>
            <a:pPr marL="0" indent="0"/>
            <a:endParaRPr lang="pl-PL" dirty="0"/>
          </a:p>
          <a:p>
            <a:pPr marL="0" indent="0">
              <a:buNone/>
            </a:pPr>
            <a:r>
              <a:rPr lang="pl-PL" sz="600" dirty="0"/>
              <a:t/>
            </a:r>
            <a:br>
              <a:rPr lang="pl-PL" sz="600" dirty="0"/>
            </a:br>
            <a:r>
              <a:rPr lang="pl-PL" sz="1000" dirty="0"/>
              <a:t>umowa zawarta pomiędzy zakładem ubezpieczeń a posiadaczem pojazdu, zobowiązująca zakład ubezpieczeń do wypłaty odszkodowania lub zadośćuczynienia za szkody wyrządzone przez ubezpieczonego sprawcę poszkodowanemu </a:t>
            </a:r>
            <a:br>
              <a:rPr lang="pl-PL" sz="1000" dirty="0"/>
            </a:br>
            <a:r>
              <a:rPr lang="pl-PL" sz="1000" dirty="0"/>
              <a:t>w wypadku komunikacyjnym</a:t>
            </a:r>
          </a:p>
          <a:p>
            <a:pPr marL="0" lvl="0" indent="0">
              <a:buNone/>
            </a:pPr>
            <a:endParaRPr lang="pl-PL" dirty="0"/>
          </a:p>
        </p:txBody>
      </p:sp>
      <p:sp>
        <p:nvSpPr>
          <p:cNvPr id="18" name="Symbol zastępczy zawartości 3"/>
          <p:cNvSpPr>
            <a:spLocks noGrp="1"/>
          </p:cNvSpPr>
          <p:nvPr>
            <p:ph idx="13"/>
          </p:nvPr>
        </p:nvSpPr>
        <p:spPr>
          <a:xfrm>
            <a:off x="7240319" y="2211710"/>
            <a:ext cx="1512168" cy="2232248"/>
          </a:xfrm>
        </p:spPr>
        <p:txBody>
          <a:bodyPr/>
          <a:lstStyle/>
          <a:p>
            <a:pPr marL="0" indent="0"/>
            <a:endParaRPr lang="pl-PL" dirty="0"/>
          </a:p>
          <a:p>
            <a:pPr marL="0" indent="0"/>
            <a:endParaRPr lang="pl-PL" dirty="0"/>
          </a:p>
          <a:p>
            <a:pPr marL="0" indent="0">
              <a:buNone/>
            </a:pPr>
            <a:r>
              <a:rPr lang="pl-PL" sz="600" dirty="0"/>
              <a:t/>
            </a:r>
            <a:br>
              <a:rPr lang="pl-PL" sz="600" dirty="0"/>
            </a:br>
            <a:r>
              <a:rPr lang="pl-PL" sz="1100" dirty="0"/>
              <a:t>rekompensata finansowa za ból i cierpienie doznane w wyniku wypadku komunikacyjnego</a:t>
            </a:r>
            <a:endParaRPr lang="pl-PL" sz="1100" strike="sngStrike" dirty="0"/>
          </a:p>
          <a:p>
            <a:pPr marL="0" lvl="0" indent="0">
              <a:buNone/>
            </a:pPr>
            <a:endParaRPr lang="pl-PL" sz="1100" dirty="0"/>
          </a:p>
        </p:txBody>
      </p:sp>
      <p:sp>
        <p:nvSpPr>
          <p:cNvPr id="25" name="Symbol zastępczy zawartości 2"/>
          <p:cNvSpPr>
            <a:spLocks noGrp="1"/>
          </p:cNvSpPr>
          <p:nvPr>
            <p:ph idx="13"/>
          </p:nvPr>
        </p:nvSpPr>
        <p:spPr>
          <a:xfrm>
            <a:off x="539750" y="2211710"/>
            <a:ext cx="1511969" cy="504056"/>
          </a:xfrm>
          <a:prstGeom prst="roundRect">
            <a:avLst>
              <a:gd name="adj" fmla="val 8174"/>
            </a:avLst>
          </a:prstGeom>
          <a:ln w="19050">
            <a:solidFill>
              <a:srgbClr val="B41C4F"/>
            </a:solidFill>
          </a:ln>
        </p:spPr>
        <p:txBody>
          <a:bodyPr tIns="46800"/>
          <a:lstStyle/>
          <a:p>
            <a:pPr marL="0" indent="0" algn="ctr">
              <a:buNone/>
            </a:pPr>
            <a:r>
              <a:rPr lang="pl-PL" sz="2400" b="1" dirty="0">
                <a:solidFill>
                  <a:srgbClr val="A8A9AD"/>
                </a:solidFill>
              </a:rPr>
              <a:t>?</a:t>
            </a:r>
            <a:endParaRPr lang="pl-PL" sz="1400" b="1" dirty="0">
              <a:solidFill>
                <a:srgbClr val="B41C4F"/>
              </a:solidFill>
            </a:endParaRPr>
          </a:p>
        </p:txBody>
      </p:sp>
      <p:sp>
        <p:nvSpPr>
          <p:cNvPr id="19" name="Symbol zastępczy zawartości 2"/>
          <p:cNvSpPr>
            <a:spLocks noGrp="1"/>
          </p:cNvSpPr>
          <p:nvPr>
            <p:ph idx="13"/>
          </p:nvPr>
        </p:nvSpPr>
        <p:spPr>
          <a:xfrm>
            <a:off x="7236296" y="2211710"/>
            <a:ext cx="1511969" cy="504056"/>
          </a:xfrm>
          <a:prstGeom prst="roundRect">
            <a:avLst>
              <a:gd name="adj" fmla="val 8174"/>
            </a:avLst>
          </a:prstGeom>
          <a:ln w="19050">
            <a:solidFill>
              <a:srgbClr val="B41C4F"/>
            </a:solidFill>
          </a:ln>
        </p:spPr>
        <p:txBody>
          <a:bodyPr tIns="46800"/>
          <a:lstStyle/>
          <a:p>
            <a:pPr marL="0" indent="0" algn="ctr">
              <a:buNone/>
            </a:pPr>
            <a:r>
              <a:rPr lang="pl-PL" sz="2400" b="1" dirty="0">
                <a:solidFill>
                  <a:srgbClr val="A8A9AD"/>
                </a:solidFill>
              </a:rPr>
              <a:t>?</a:t>
            </a:r>
            <a:endParaRPr lang="pl-PL" sz="1400" b="1" dirty="0">
              <a:solidFill>
                <a:srgbClr val="B41C4F"/>
              </a:solidFill>
            </a:endParaRPr>
          </a:p>
        </p:txBody>
      </p:sp>
      <p:sp>
        <p:nvSpPr>
          <p:cNvPr id="20" name="Symbol zastępczy zawartości 2"/>
          <p:cNvSpPr>
            <a:spLocks noGrp="1"/>
          </p:cNvSpPr>
          <p:nvPr>
            <p:ph idx="13"/>
          </p:nvPr>
        </p:nvSpPr>
        <p:spPr>
          <a:xfrm>
            <a:off x="5562160" y="2211710"/>
            <a:ext cx="1511969" cy="504056"/>
          </a:xfrm>
          <a:prstGeom prst="roundRect">
            <a:avLst>
              <a:gd name="adj" fmla="val 8174"/>
            </a:avLst>
          </a:prstGeom>
          <a:ln w="19050">
            <a:solidFill>
              <a:srgbClr val="B41C4F"/>
            </a:solidFill>
          </a:ln>
        </p:spPr>
        <p:txBody>
          <a:bodyPr tIns="46800"/>
          <a:lstStyle/>
          <a:p>
            <a:pPr marL="0" indent="0" algn="ctr">
              <a:buNone/>
            </a:pPr>
            <a:r>
              <a:rPr lang="pl-PL" sz="2400" b="1" dirty="0">
                <a:solidFill>
                  <a:srgbClr val="A8A9AD"/>
                </a:solidFill>
              </a:rPr>
              <a:t>?</a:t>
            </a:r>
            <a:endParaRPr lang="pl-PL" sz="1400" b="1" dirty="0">
              <a:solidFill>
                <a:srgbClr val="B41C4F"/>
              </a:solidFill>
            </a:endParaRPr>
          </a:p>
        </p:txBody>
      </p:sp>
      <p:sp>
        <p:nvSpPr>
          <p:cNvPr id="21" name="Symbol zastępczy zawartości 2"/>
          <p:cNvSpPr>
            <a:spLocks noGrp="1"/>
          </p:cNvSpPr>
          <p:nvPr>
            <p:ph idx="13"/>
          </p:nvPr>
        </p:nvSpPr>
        <p:spPr>
          <a:xfrm>
            <a:off x="3888024" y="2211710"/>
            <a:ext cx="1511969" cy="504056"/>
          </a:xfrm>
          <a:prstGeom prst="roundRect">
            <a:avLst>
              <a:gd name="adj" fmla="val 8174"/>
            </a:avLst>
          </a:prstGeom>
          <a:ln w="19050">
            <a:solidFill>
              <a:srgbClr val="B41C4F"/>
            </a:solidFill>
          </a:ln>
        </p:spPr>
        <p:txBody>
          <a:bodyPr tIns="46800"/>
          <a:lstStyle/>
          <a:p>
            <a:pPr marL="0" indent="0" algn="ctr">
              <a:buNone/>
            </a:pPr>
            <a:r>
              <a:rPr lang="pl-PL" sz="2400" b="1" dirty="0">
                <a:solidFill>
                  <a:srgbClr val="A8A9AD"/>
                </a:solidFill>
              </a:rPr>
              <a:t>?</a:t>
            </a:r>
            <a:endParaRPr lang="pl-PL" sz="1400" b="1" dirty="0">
              <a:solidFill>
                <a:srgbClr val="B41C4F"/>
              </a:solidFill>
            </a:endParaRPr>
          </a:p>
        </p:txBody>
      </p:sp>
      <p:sp>
        <p:nvSpPr>
          <p:cNvPr id="24" name="Symbol zastępczy zawartości 2"/>
          <p:cNvSpPr>
            <a:spLocks noGrp="1"/>
          </p:cNvSpPr>
          <p:nvPr>
            <p:ph idx="13"/>
          </p:nvPr>
        </p:nvSpPr>
        <p:spPr>
          <a:xfrm>
            <a:off x="2213887" y="2211710"/>
            <a:ext cx="1511969" cy="504056"/>
          </a:xfrm>
          <a:prstGeom prst="roundRect">
            <a:avLst>
              <a:gd name="adj" fmla="val 8174"/>
            </a:avLst>
          </a:prstGeom>
          <a:ln w="19050">
            <a:solidFill>
              <a:srgbClr val="B41C4F"/>
            </a:solidFill>
          </a:ln>
        </p:spPr>
        <p:txBody>
          <a:bodyPr tIns="46800"/>
          <a:lstStyle/>
          <a:p>
            <a:pPr marL="0" indent="0" algn="ctr">
              <a:buNone/>
            </a:pPr>
            <a:r>
              <a:rPr lang="pl-PL" sz="2400" b="1" dirty="0">
                <a:solidFill>
                  <a:srgbClr val="A8A9AD"/>
                </a:solidFill>
              </a:rPr>
              <a:t>?</a:t>
            </a:r>
          </a:p>
        </p:txBody>
      </p:sp>
    </p:spTree>
    <p:extLst>
      <p:ext uri="{BB962C8B-B14F-4D97-AF65-F5344CB8AC3E}">
        <p14:creationId xmlns:p14="http://schemas.microsoft.com/office/powerpoint/2010/main" val="25203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13</a:t>
            </a:fld>
            <a:endParaRPr lang="pl-PL" dirty="0"/>
          </a:p>
        </p:txBody>
      </p:sp>
      <p:sp>
        <p:nvSpPr>
          <p:cNvPr id="3" name="Symbol zastępczy zawartości 2"/>
          <p:cNvSpPr>
            <a:spLocks noGrp="1"/>
          </p:cNvSpPr>
          <p:nvPr>
            <p:ph idx="13"/>
          </p:nvPr>
        </p:nvSpPr>
        <p:spPr>
          <a:xfrm>
            <a:off x="1475656" y="986450"/>
            <a:ext cx="6693620" cy="649196"/>
          </a:xfrm>
          <a:prstGeom prst="roundRect">
            <a:avLst>
              <a:gd name="adj" fmla="val 2883"/>
            </a:avLst>
          </a:prstGeom>
          <a:noFill/>
        </p:spPr>
        <p:txBody>
          <a:bodyPr tIns="46800"/>
          <a:lstStyle/>
          <a:p>
            <a:pPr marL="0" indent="0">
              <a:buNone/>
            </a:pPr>
            <a:r>
              <a:rPr lang="pl-PL" sz="2000" b="1" dirty="0">
                <a:solidFill>
                  <a:srgbClr val="B41C4F"/>
                </a:solidFill>
              </a:rPr>
              <a:t>Zapoznaj się z tekstem pod poniższym linkiem</a:t>
            </a:r>
          </a:p>
          <a:p>
            <a:pPr marL="0" indent="0">
              <a:buNone/>
            </a:pPr>
            <a:r>
              <a:rPr lang="pl-PL" dirty="0">
                <a:hlinkClick r:id="rId3"/>
              </a:rPr>
              <a:t>https://nawypadekgdy.pl/oc-komunikacyjne-w-to-nie-powinienes-wierzyc/</a:t>
            </a:r>
            <a:endParaRPr lang="pl-PL" dirty="0"/>
          </a:p>
        </p:txBody>
      </p:sp>
      <p:pic>
        <p:nvPicPr>
          <p:cNvPr id="9" name="Picture 2" descr="jak zachowac sie po wypadku">
            <a:extLst>
              <a:ext uri="{FF2B5EF4-FFF2-40B4-BE49-F238E27FC236}">
                <a16:creationId xmlns:a16="http://schemas.microsoft.com/office/drawing/2014/main" xmlns="" id="{DA5A097A-54C4-419C-8858-48DEE4EC9B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270545"/>
            <a:ext cx="2088232" cy="76867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a:extLst>
              <a:ext uri="{FF2B5EF4-FFF2-40B4-BE49-F238E27FC236}">
                <a16:creationId xmlns:a16="http://schemas.microsoft.com/office/drawing/2014/main" xmlns="" id="{1A909EDA-6021-4D9C-A2D9-A974D662B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443958"/>
            <a:ext cx="2023787" cy="573754"/>
          </a:xfrm>
          <a:prstGeom prst="rect">
            <a:avLst/>
          </a:prstGeom>
        </p:spPr>
      </p:pic>
      <p:sp>
        <p:nvSpPr>
          <p:cNvPr id="11" name="Symbol zastępczy zawartości 2"/>
          <p:cNvSpPr>
            <a:spLocks noGrp="1"/>
          </p:cNvSpPr>
          <p:nvPr>
            <p:ph idx="13"/>
          </p:nvPr>
        </p:nvSpPr>
        <p:spPr>
          <a:xfrm>
            <a:off x="1475656" y="1851670"/>
            <a:ext cx="6336432" cy="2232248"/>
          </a:xfrm>
          <a:prstGeom prst="roundRect">
            <a:avLst>
              <a:gd name="adj" fmla="val 2883"/>
            </a:avLst>
          </a:prstGeom>
          <a:solidFill>
            <a:srgbClr val="D2D3D5"/>
          </a:solidFill>
        </p:spPr>
        <p:txBody>
          <a:bodyPr tIns="46800"/>
          <a:lstStyle/>
          <a:p>
            <a:pPr marL="0" indent="0">
              <a:buNone/>
            </a:pPr>
            <a:r>
              <a:rPr lang="pl-PL" sz="1600" b="1" dirty="0">
                <a:solidFill>
                  <a:srgbClr val="B41C4F"/>
                </a:solidFill>
              </a:rPr>
              <a:t>INNE CIEKAWE TEKSTY NA TEMAT UBEZPIECZEŃ OC</a:t>
            </a:r>
          </a:p>
          <a:p>
            <a:pPr>
              <a:spcBef>
                <a:spcPts val="600"/>
              </a:spcBef>
            </a:pPr>
            <a:r>
              <a:rPr lang="pl-PL" sz="1600" dirty="0"/>
              <a:t>Co każdy kierowca widzieć powinien?</a:t>
            </a:r>
          </a:p>
          <a:p>
            <a:pPr marL="87313" indent="0">
              <a:buNone/>
            </a:pPr>
            <a:r>
              <a:rPr lang="pl-PL" dirty="0">
                <a:hlinkClick r:id="rId6"/>
              </a:rPr>
              <a:t>https://nawypadekgdy.pl/2018/07/24/ubezpieczenia-komunikacyjne-w-pigulce-co-kazdy-kierowca-powinien-wiedziec/</a:t>
            </a:r>
            <a:endParaRPr lang="pl-PL" dirty="0"/>
          </a:p>
          <a:p>
            <a:pPr>
              <a:spcBef>
                <a:spcPts val="600"/>
              </a:spcBef>
            </a:pPr>
            <a:r>
              <a:rPr lang="pl-PL" sz="1600" dirty="0">
                <a:solidFill>
                  <a:schemeClr val="tx1"/>
                </a:solidFill>
              </a:rPr>
              <a:t>Jak zgłaszać szkodę z OC </a:t>
            </a:r>
            <a:r>
              <a:rPr lang="pl-PL" sz="1600" dirty="0" err="1">
                <a:solidFill>
                  <a:schemeClr val="tx1"/>
                </a:solidFill>
              </a:rPr>
              <a:t>ppm</a:t>
            </a:r>
            <a:r>
              <a:rPr lang="pl-PL" sz="1600" dirty="0">
                <a:solidFill>
                  <a:schemeClr val="tx1"/>
                </a:solidFill>
              </a:rPr>
              <a:t> ?</a:t>
            </a:r>
          </a:p>
          <a:p>
            <a:pPr marL="87313" indent="0">
              <a:buNone/>
            </a:pPr>
            <a:r>
              <a:rPr lang="pl-PL" dirty="0">
                <a:hlinkClick r:id="rId7"/>
              </a:rPr>
              <a:t>https://nawypadekgdy.pl/2018/02/15/zglaszac-szkode-oc-komunikacyjnego/</a:t>
            </a:r>
            <a:endParaRPr lang="pl-PL" dirty="0"/>
          </a:p>
          <a:p>
            <a:pPr>
              <a:spcBef>
                <a:spcPts val="600"/>
              </a:spcBef>
            </a:pPr>
            <a:r>
              <a:rPr lang="pl-PL" sz="1600" dirty="0">
                <a:solidFill>
                  <a:schemeClr val="tx1"/>
                </a:solidFill>
              </a:rPr>
              <a:t>Jak zachować się w przypadku stłuczki ?</a:t>
            </a:r>
          </a:p>
          <a:p>
            <a:pPr marL="87313" indent="0">
              <a:buNone/>
            </a:pPr>
            <a:r>
              <a:rPr lang="pl-PL" dirty="0">
                <a:hlinkClick r:id="rId8"/>
              </a:rPr>
              <a:t>https://nawypadekgdy.pl/2018/03/06/na-wypadek-stluczki-co-warto-wiedziec-infografika/</a:t>
            </a:r>
            <a:endParaRPr lang="pl-PL" dirty="0"/>
          </a:p>
        </p:txBody>
      </p:sp>
      <p:sp>
        <p:nvSpPr>
          <p:cNvPr id="4" name="Tytuł 3"/>
          <p:cNvSpPr>
            <a:spLocks noGrp="1"/>
          </p:cNvSpPr>
          <p:nvPr>
            <p:ph type="title"/>
          </p:nvPr>
        </p:nvSpPr>
        <p:spPr>
          <a:xfrm>
            <a:off x="457200" y="293865"/>
            <a:ext cx="3898776" cy="607071"/>
          </a:xfrm>
        </p:spPr>
        <p:txBody>
          <a:bodyPr/>
          <a:lstStyle/>
          <a:p>
            <a:r>
              <a:rPr lang="pl-PL" dirty="0"/>
              <a:t>Materiały uzupełniające</a:t>
            </a:r>
          </a:p>
        </p:txBody>
      </p:sp>
    </p:spTree>
    <p:extLst>
      <p:ext uri="{BB962C8B-B14F-4D97-AF65-F5344CB8AC3E}">
        <p14:creationId xmlns:p14="http://schemas.microsoft.com/office/powerpoint/2010/main" val="109211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zawartości 8">
            <a:extLst>
              <a:ext uri="{FF2B5EF4-FFF2-40B4-BE49-F238E27FC236}">
                <a16:creationId xmlns:a16="http://schemas.microsoft.com/office/drawing/2014/main" xmlns="" id="{9FF54E24-D192-4672-A4F8-5D67DFAEAE74}"/>
              </a:ext>
            </a:extLst>
          </p:cNvPr>
          <p:cNvSpPr>
            <a:spLocks noGrp="1"/>
          </p:cNvSpPr>
          <p:nvPr>
            <p:ph idx="13"/>
          </p:nvPr>
        </p:nvSpPr>
        <p:spPr>
          <a:xfrm>
            <a:off x="1547664" y="2067694"/>
            <a:ext cx="5184576" cy="2160240"/>
          </a:xfrm>
        </p:spPr>
        <p:txBody>
          <a:bodyPr anchor="ctr"/>
          <a:lstStyle/>
          <a:p>
            <a:pPr marL="0" indent="0" eaLnBrk="0" hangingPunct="0">
              <a:buNone/>
            </a:pPr>
            <a:r>
              <a:rPr lang="pl-PL" sz="1600" dirty="0"/>
              <a:t>Materiały przygotowane we współpracy z</a:t>
            </a:r>
          </a:p>
          <a:p>
            <a:pPr marL="0" indent="0" eaLnBrk="0" hangingPunct="0">
              <a:buNone/>
            </a:pPr>
            <a:r>
              <a:rPr lang="pl-PL" sz="2000" b="1" dirty="0">
                <a:solidFill>
                  <a:srgbClr val="B41C50"/>
                </a:solidFill>
              </a:rPr>
              <a:t>Polską Izbą Ubezpieczeń </a:t>
            </a:r>
          </a:p>
          <a:p>
            <a:pPr marL="87313">
              <a:buNone/>
            </a:pPr>
            <a:endParaRPr lang="pl-PL" sz="600" dirty="0"/>
          </a:p>
        </p:txBody>
      </p:sp>
    </p:spTree>
    <p:extLst>
      <p:ext uri="{BB962C8B-B14F-4D97-AF65-F5344CB8AC3E}">
        <p14:creationId xmlns:p14="http://schemas.microsoft.com/office/powerpoint/2010/main" val="278461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3970784" cy="561546"/>
          </a:xfrm>
        </p:spPr>
        <p:txBody>
          <a:bodyPr/>
          <a:lstStyle/>
          <a:p>
            <a:pPr>
              <a:lnSpc>
                <a:spcPts val="3200"/>
              </a:lnSpc>
            </a:pPr>
            <a:r>
              <a:rPr lang="pl-PL" sz="3200" dirty="0"/>
              <a:t>Szkody komunikacyjne</a:t>
            </a:r>
          </a:p>
        </p:txBody>
      </p:sp>
      <p:sp>
        <p:nvSpPr>
          <p:cNvPr id="2" name="Symbol zastępczy numeru slajdu 1"/>
          <p:cNvSpPr>
            <a:spLocks noGrp="1"/>
          </p:cNvSpPr>
          <p:nvPr>
            <p:ph type="sldNum" sz="quarter" idx="12"/>
          </p:nvPr>
        </p:nvSpPr>
        <p:spPr>
          <a:xfrm>
            <a:off x="7633320" y="4731990"/>
            <a:ext cx="1259160" cy="273844"/>
          </a:xfrm>
        </p:spPr>
        <p:txBody>
          <a:bodyPr/>
          <a:lstStyle/>
          <a:p>
            <a:fld id="{CF567F1F-167A-4A9C-A046-3C347B49A1AC}" type="slidenum">
              <a:rPr lang="pl-PL" smtClean="0"/>
              <a:pPr/>
              <a:t>2</a:t>
            </a:fld>
            <a:endParaRPr lang="pl-PL" dirty="0"/>
          </a:p>
        </p:txBody>
      </p:sp>
      <p:sp>
        <p:nvSpPr>
          <p:cNvPr id="9" name="Symbol zastępczy zawartości 8"/>
          <p:cNvSpPr>
            <a:spLocks noGrp="1"/>
          </p:cNvSpPr>
          <p:nvPr>
            <p:ph idx="13"/>
          </p:nvPr>
        </p:nvSpPr>
        <p:spPr>
          <a:xfrm>
            <a:off x="539750" y="4371950"/>
            <a:ext cx="7056586" cy="576064"/>
          </a:xfrm>
          <a:prstGeom prst="roundRect">
            <a:avLst>
              <a:gd name="adj" fmla="val 13840"/>
            </a:avLst>
          </a:prstGeom>
        </p:spPr>
        <p:txBody>
          <a:bodyPr/>
          <a:lstStyle/>
          <a:p>
            <a:pPr marL="0" indent="0">
              <a:buNone/>
            </a:pPr>
            <a:r>
              <a:rPr lang="pl-PL" sz="1600" b="1" dirty="0"/>
              <a:t>Szacuje się, że </a:t>
            </a:r>
            <a:r>
              <a:rPr lang="pl-PL" sz="1600" b="1" dirty="0">
                <a:solidFill>
                  <a:srgbClr val="B41C4F"/>
                </a:solidFill>
              </a:rPr>
              <a:t>w</a:t>
            </a:r>
            <a:r>
              <a:rPr lang="pl-PL" sz="1600" b="1" dirty="0">
                <a:solidFill>
                  <a:srgbClr val="B41C4F"/>
                </a:solidFill>
                <a:cs typeface="Lucida Sans Unicode" panose="020B0602030504020204" pitchFamily="34" charset="0"/>
              </a:rPr>
              <a:t> </a:t>
            </a:r>
            <a:r>
              <a:rPr lang="pl-PL" sz="1600" b="1" dirty="0">
                <a:solidFill>
                  <a:srgbClr val="B41C4F"/>
                </a:solidFill>
              </a:rPr>
              <a:t>perspektywie kilku lat</a:t>
            </a:r>
            <a:r>
              <a:rPr lang="pl-PL" sz="1600" b="1" dirty="0"/>
              <a:t>, roczne koszty wypadków drogowych </a:t>
            </a:r>
            <a:br>
              <a:rPr lang="pl-PL" sz="1600" b="1" dirty="0"/>
            </a:br>
            <a:r>
              <a:rPr lang="pl-PL" sz="1600" b="1" dirty="0"/>
              <a:t>i kolizji przekroczą </a:t>
            </a:r>
            <a:r>
              <a:rPr lang="pl-PL" sz="1600" b="1" dirty="0">
                <a:solidFill>
                  <a:srgbClr val="B41C4F"/>
                </a:solidFill>
              </a:rPr>
              <a:t>50 mld złotych</a:t>
            </a:r>
            <a:r>
              <a:rPr lang="pl-PL" sz="1600" b="1" dirty="0"/>
              <a:t>.</a:t>
            </a:r>
          </a:p>
          <a:p>
            <a:endParaRPr lang="pl-PL" sz="1800" dirty="0"/>
          </a:p>
        </p:txBody>
      </p:sp>
      <p:graphicFrame>
        <p:nvGraphicFramePr>
          <p:cNvPr id="12" name="Symbol zastępczy zawartości 3"/>
          <p:cNvGraphicFramePr>
            <a:graphicFrameLocks noGrp="1"/>
          </p:cNvGraphicFramePr>
          <p:nvPr>
            <p:ph idx="1"/>
            <p:extLst>
              <p:ext uri="{D42A27DB-BD31-4B8C-83A1-F6EECF244321}">
                <p14:modId xmlns:p14="http://schemas.microsoft.com/office/powerpoint/2010/main" val="1059055750"/>
              </p:ext>
            </p:extLst>
          </p:nvPr>
        </p:nvGraphicFramePr>
        <p:xfrm>
          <a:off x="539750" y="1491630"/>
          <a:ext cx="8208714" cy="2677720"/>
        </p:xfrm>
        <a:graphic>
          <a:graphicData uri="http://schemas.openxmlformats.org/drawingml/2006/table">
            <a:tbl>
              <a:tblPr firstRow="1" bandRow="1">
                <a:tableStyleId>{616DA210-FB5B-4158-B5E0-FEB733F419BA}</a:tableStyleId>
              </a:tblPr>
              <a:tblGrid>
                <a:gridCol w="1987613">
                  <a:extLst>
                    <a:ext uri="{9D8B030D-6E8A-4147-A177-3AD203B41FA5}">
                      <a16:colId xmlns:a16="http://schemas.microsoft.com/office/drawing/2014/main" xmlns="" val="20000"/>
                    </a:ext>
                  </a:extLst>
                </a:gridCol>
                <a:gridCol w="1756605">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448272">
                  <a:extLst>
                    <a:ext uri="{9D8B030D-6E8A-4147-A177-3AD203B41FA5}">
                      <a16:colId xmlns:a16="http://schemas.microsoft.com/office/drawing/2014/main" xmlns="" val="20003"/>
                    </a:ext>
                  </a:extLst>
                </a:gridCol>
              </a:tblGrid>
              <a:tr h="360040">
                <a:tc>
                  <a:txBody>
                    <a:bodyPr/>
                    <a:lstStyle/>
                    <a:p>
                      <a:pPr algn="ctr"/>
                      <a:r>
                        <a:rPr lang="pl-PL" sz="1400" dirty="0">
                          <a:solidFill>
                            <a:schemeClr val="bg1"/>
                          </a:solidFill>
                        </a:rPr>
                        <a:t>Rok</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tc>
                  <a:txBody>
                    <a:bodyPr/>
                    <a:lstStyle/>
                    <a:p>
                      <a:pPr algn="ctr"/>
                      <a:r>
                        <a:rPr lang="pl-PL" sz="1400" dirty="0">
                          <a:solidFill>
                            <a:schemeClr val="bg1"/>
                          </a:solidFill>
                        </a:rPr>
                        <a:t>Liczba wypadków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tc>
                  <a:txBody>
                    <a:bodyPr/>
                    <a:lstStyle/>
                    <a:p>
                      <a:pPr algn="ctr"/>
                      <a:r>
                        <a:rPr lang="pl-PL" sz="1400" dirty="0">
                          <a:solidFill>
                            <a:schemeClr val="bg1"/>
                          </a:solidFill>
                        </a:rPr>
                        <a:t>Liczba ofiar</a:t>
                      </a:r>
                      <a:r>
                        <a:rPr lang="pl-PL" sz="1400" baseline="0" dirty="0">
                          <a:solidFill>
                            <a:schemeClr val="bg1"/>
                          </a:solidFill>
                        </a:rPr>
                        <a:t> śmiertelnych</a:t>
                      </a:r>
                      <a:endParaRPr lang="pl-PL" sz="14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tc>
                  <a:txBody>
                    <a:bodyPr/>
                    <a:lstStyle/>
                    <a:p>
                      <a:pPr algn="ctr"/>
                      <a:r>
                        <a:rPr lang="pl-PL" sz="1400" dirty="0">
                          <a:solidFill>
                            <a:schemeClr val="bg1"/>
                          </a:solidFill>
                        </a:rPr>
                        <a:t>Roczne koszty</a:t>
                      </a:r>
                      <a:r>
                        <a:rPr lang="pl-PL" sz="1400" baseline="0" dirty="0">
                          <a:solidFill>
                            <a:schemeClr val="bg1"/>
                          </a:solidFill>
                        </a:rPr>
                        <a:t> wypadków w zł</a:t>
                      </a:r>
                      <a:endParaRPr lang="pl-PL" sz="14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extLst>
                  <a:ext uri="{0D108BD9-81ED-4DB2-BD59-A6C34878D82A}">
                    <a16:rowId xmlns:a16="http://schemas.microsoft.com/office/drawing/2014/main" xmlns="" val="10000"/>
                  </a:ext>
                </a:extLst>
              </a:tr>
              <a:tr h="292038">
                <a:tc>
                  <a:txBody>
                    <a:bodyPr/>
                    <a:lstStyle/>
                    <a:p>
                      <a:pPr algn="ctr"/>
                      <a:r>
                        <a:rPr lang="pl-PL" sz="1400" dirty="0"/>
                        <a:t>2011</a:t>
                      </a:r>
                      <a:endParaRPr lang="pl-PL" sz="14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700" dirty="0"/>
                        <a:t>40 065</a:t>
                      </a:r>
                      <a:endParaRPr lang="pl-PL" sz="17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algn="ctr" rtl="0" eaLnBrk="1" latinLnBrk="0" hangingPunct="1"/>
                      <a:r>
                        <a:rPr kumimoji="0" lang="pl-PL" sz="1700" kern="1200" dirty="0"/>
                        <a:t>4 189</a:t>
                      </a:r>
                      <a:endParaRPr kumimoji="0" lang="pl-PL" sz="1700" b="1" kern="1200" dirty="0">
                        <a:solidFill>
                          <a:schemeClr val="dk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l-PL" sz="1200" kern="1200" baseline="0" dirty="0"/>
                        <a:t>20,1 mld </a:t>
                      </a:r>
                      <a:endParaRPr kumimoji="0" lang="pl-PL" sz="1200" b="1" kern="1200" baseline="0" dirty="0">
                        <a:solidFill>
                          <a:schemeClr val="dk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1"/>
                  </a:ext>
                </a:extLst>
              </a:tr>
              <a:tr h="259611">
                <a:tc>
                  <a:txBody>
                    <a:bodyPr/>
                    <a:lstStyle/>
                    <a:p>
                      <a:pPr algn="ctr"/>
                      <a:r>
                        <a:rPr lang="pl-PL" sz="1400" dirty="0"/>
                        <a:t>2012</a:t>
                      </a:r>
                      <a:endParaRPr lang="pl-PL" sz="14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600" dirty="0"/>
                        <a:t>37 046</a:t>
                      </a:r>
                      <a:endParaRPr lang="pl-PL" sz="1600" b="1"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algn="ctr" rtl="0" eaLnBrk="1" latinLnBrk="0" hangingPunct="1"/>
                      <a:r>
                        <a:rPr kumimoji="0" lang="pl-PL" sz="1600" kern="1200" dirty="0"/>
                        <a:t>3 571</a:t>
                      </a:r>
                      <a:endParaRPr kumimoji="0" lang="pl-PL" sz="1600" b="1" kern="1200" dirty="0">
                        <a:solidFill>
                          <a:schemeClr val="tx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l-PL" sz="1200" kern="1200" baseline="0" dirty="0"/>
                        <a:t>29, 4 mld</a:t>
                      </a:r>
                      <a:endParaRPr kumimoji="0" lang="pl-PL" sz="1200" b="1" kern="1200" baseline="0" dirty="0">
                        <a:solidFill>
                          <a:schemeClr val="dk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2"/>
                  </a:ext>
                </a:extLst>
              </a:tr>
              <a:tr h="292038">
                <a:tc>
                  <a:txBody>
                    <a:bodyPr/>
                    <a:lstStyle/>
                    <a:p>
                      <a:pPr algn="ctr"/>
                      <a:r>
                        <a:rPr lang="pl-PL" sz="1400" dirty="0"/>
                        <a:t>2013</a:t>
                      </a:r>
                      <a:endParaRPr lang="pl-PL" sz="14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500" dirty="0"/>
                        <a:t>35 847</a:t>
                      </a:r>
                      <a:endParaRPr lang="pl-PL" sz="15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algn="ctr" rtl="0" eaLnBrk="1" latinLnBrk="0" hangingPunct="1"/>
                      <a:r>
                        <a:rPr kumimoji="0" lang="pl-PL" sz="1500" kern="1200" dirty="0"/>
                        <a:t>3 357</a:t>
                      </a:r>
                      <a:endParaRPr kumimoji="0" lang="pl-PL" sz="1500" b="1" kern="1200" dirty="0">
                        <a:solidFill>
                          <a:srgbClr val="00B050"/>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l-PL" sz="1700" kern="1200" baseline="0" dirty="0"/>
                        <a:t>34,2 mld</a:t>
                      </a:r>
                      <a:endParaRPr kumimoji="0" lang="pl-PL" sz="1700" b="1" kern="1200" baseline="0" dirty="0">
                        <a:solidFill>
                          <a:schemeClr val="dk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3"/>
                  </a:ext>
                </a:extLst>
              </a:tr>
              <a:tr h="259611">
                <a:tc>
                  <a:txBody>
                    <a:bodyPr/>
                    <a:lstStyle/>
                    <a:p>
                      <a:pPr algn="ctr"/>
                      <a:r>
                        <a:rPr lang="pl-PL" sz="1200" dirty="0"/>
                        <a:t>2014</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200" dirty="0"/>
                        <a:t>34 970</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algn="ctr" rtl="0" eaLnBrk="1" latinLnBrk="0" hangingPunct="1"/>
                      <a:r>
                        <a:rPr kumimoji="0" lang="pl-PL" sz="1200" kern="1200" dirty="0"/>
                        <a:t>3 202</a:t>
                      </a:r>
                      <a:endParaRPr kumimoji="0" lang="pl-PL" sz="1200" b="1" kern="1200" dirty="0">
                        <a:solidFill>
                          <a:srgbClr val="00B050"/>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700" dirty="0"/>
                        <a:t>34,8 mld</a:t>
                      </a:r>
                      <a:endParaRPr lang="pl-PL" sz="1700" b="1" dirty="0">
                        <a:solidFill>
                          <a:srgbClr val="FF0000"/>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297296328"/>
                  </a:ext>
                </a:extLst>
              </a:tr>
              <a:tr h="284887">
                <a:tc>
                  <a:txBody>
                    <a:bodyPr/>
                    <a:lstStyle/>
                    <a:p>
                      <a:pPr algn="ctr"/>
                      <a:r>
                        <a:rPr lang="pl-PL" sz="1200" dirty="0"/>
                        <a:t>2015</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kumimoji="0" lang="pl-PL" sz="1200" kern="1200" baseline="0" dirty="0"/>
                        <a:t>32 967</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algn="ctr" rtl="0" eaLnBrk="1" latinLnBrk="0" hangingPunct="1"/>
                      <a:r>
                        <a:rPr kumimoji="0" lang="pl-PL" sz="1200" kern="1200" baseline="0" dirty="0"/>
                        <a:t>2 938</a:t>
                      </a:r>
                      <a:endParaRPr kumimoji="0" lang="pl-PL" sz="1200" b="1" kern="1200" dirty="0">
                        <a:solidFill>
                          <a:srgbClr val="00B050"/>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700" dirty="0"/>
                        <a:t>33,6 mld</a:t>
                      </a:r>
                      <a:endParaRPr lang="pl-PL" sz="1700" b="1"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3361921574"/>
                  </a:ext>
                </a:extLst>
              </a:tr>
              <a:tr h="259611">
                <a:tc>
                  <a:txBody>
                    <a:bodyPr/>
                    <a:lstStyle/>
                    <a:p>
                      <a:pPr algn="ctr"/>
                      <a:r>
                        <a:rPr lang="pl-PL" sz="1200" dirty="0"/>
                        <a:t>2016</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200" dirty="0"/>
                        <a:t>33 664</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algn="ctr" rtl="0" eaLnBrk="1" latinLnBrk="0" hangingPunct="1"/>
                      <a:r>
                        <a:rPr kumimoji="0" lang="pl-PL" sz="1200" kern="1200" dirty="0"/>
                        <a:t>3 026</a:t>
                      </a:r>
                      <a:endParaRPr kumimoji="0" lang="pl-PL" sz="1200" b="1" kern="1200" dirty="0">
                        <a:solidFill>
                          <a:srgbClr val="00B050"/>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200" dirty="0"/>
                        <a:t>b.d.</a:t>
                      </a:r>
                      <a:endParaRPr lang="pl-PL" sz="1200" b="1" dirty="0">
                        <a:solidFill>
                          <a:srgbClr val="FF0000"/>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4"/>
                  </a:ext>
                </a:extLst>
              </a:tr>
              <a:tr h="306000">
                <a:tc>
                  <a:txBody>
                    <a:bodyPr/>
                    <a:lstStyle/>
                    <a:p>
                      <a:pPr algn="ctr"/>
                      <a:r>
                        <a:rPr lang="pl-PL" sz="1200" dirty="0"/>
                        <a:t>2017</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kumimoji="0" lang="pl-PL" sz="1200" kern="1200" baseline="0" dirty="0"/>
                        <a:t>32 760</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marL="0" algn="ctr" rtl="0" eaLnBrk="1" latinLnBrk="0" hangingPunct="1"/>
                      <a:r>
                        <a:rPr kumimoji="0" lang="pl-PL" sz="1200" kern="1200" baseline="0" dirty="0"/>
                        <a:t>2 831</a:t>
                      </a:r>
                      <a:endParaRPr kumimoji="0" lang="pl-PL" sz="1200" b="1" kern="1200" dirty="0">
                        <a:solidFill>
                          <a:srgbClr val="00B050"/>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200" dirty="0"/>
                        <a:t>b.d.</a:t>
                      </a:r>
                      <a:endParaRPr lang="pl-PL" sz="1200" b="1" dirty="0">
                        <a:solidFill>
                          <a:srgbClr val="FF0000"/>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5"/>
                  </a:ext>
                </a:extLst>
              </a:tr>
            </a:tbl>
          </a:graphicData>
        </a:graphic>
      </p:graphicFrame>
      <p:sp>
        <p:nvSpPr>
          <p:cNvPr id="13" name="Symbol zastępczy zawartości 8"/>
          <p:cNvSpPr>
            <a:spLocks noGrp="1"/>
          </p:cNvSpPr>
          <p:nvPr>
            <p:ph idx="13"/>
          </p:nvPr>
        </p:nvSpPr>
        <p:spPr>
          <a:xfrm>
            <a:off x="539749" y="1059582"/>
            <a:ext cx="8208963" cy="360040"/>
          </a:xfrm>
          <a:prstGeom prst="roundRect">
            <a:avLst>
              <a:gd name="adj" fmla="val 13840"/>
            </a:avLst>
          </a:prstGeom>
          <a:noFill/>
        </p:spPr>
        <p:txBody>
          <a:bodyPr/>
          <a:lstStyle/>
          <a:p>
            <a:pPr marL="0" indent="0" algn="ctr">
              <a:buNone/>
            </a:pPr>
            <a:r>
              <a:rPr lang="pl-PL" sz="2000" b="1" dirty="0">
                <a:solidFill>
                  <a:srgbClr val="B41C4F"/>
                </a:solidFill>
              </a:rPr>
              <a:t>Wypadki drogowe w Polsce w liczbach</a:t>
            </a:r>
            <a:endParaRPr lang="pl-PL" sz="2400" b="1" dirty="0">
              <a:solidFill>
                <a:srgbClr val="B41C4F"/>
              </a:solidFill>
            </a:endParaRPr>
          </a:p>
        </p:txBody>
      </p:sp>
    </p:spTree>
    <p:extLst>
      <p:ext uri="{BB962C8B-B14F-4D97-AF65-F5344CB8AC3E}">
        <p14:creationId xmlns:p14="http://schemas.microsoft.com/office/powerpoint/2010/main" val="14780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5554960" cy="513863"/>
          </a:xfrm>
        </p:spPr>
        <p:txBody>
          <a:bodyPr/>
          <a:lstStyle/>
          <a:p>
            <a:pPr>
              <a:lnSpc>
                <a:spcPts val="3200"/>
              </a:lnSpc>
            </a:pPr>
            <a:r>
              <a:rPr lang="pl-PL" sz="3200" dirty="0"/>
              <a:t>Skutki wypadków drogowych</a:t>
            </a:r>
          </a:p>
        </p:txBody>
      </p:sp>
      <p:sp>
        <p:nvSpPr>
          <p:cNvPr id="2" name="Symbol zastępczy numeru slajdu 1"/>
          <p:cNvSpPr>
            <a:spLocks noGrp="1"/>
          </p:cNvSpPr>
          <p:nvPr>
            <p:ph type="sldNum" sz="quarter" idx="12"/>
          </p:nvPr>
        </p:nvSpPr>
        <p:spPr>
          <a:xfrm>
            <a:off x="7561312" y="4767263"/>
            <a:ext cx="1259160" cy="273844"/>
          </a:xfrm>
        </p:spPr>
        <p:txBody>
          <a:bodyPr/>
          <a:lstStyle/>
          <a:p>
            <a:fld id="{CF567F1F-167A-4A9C-A046-3C347B49A1AC}" type="slidenum">
              <a:rPr lang="pl-PL" smtClean="0"/>
              <a:pPr/>
              <a:t>3</a:t>
            </a:fld>
            <a:endParaRPr lang="pl-PL"/>
          </a:p>
        </p:txBody>
      </p:sp>
      <p:sp>
        <p:nvSpPr>
          <p:cNvPr id="9" name="Symbol zastępczy zawartości 8"/>
          <p:cNvSpPr>
            <a:spLocks noGrp="1"/>
          </p:cNvSpPr>
          <p:nvPr>
            <p:ph idx="13"/>
          </p:nvPr>
        </p:nvSpPr>
        <p:spPr>
          <a:xfrm>
            <a:off x="1907704" y="915566"/>
            <a:ext cx="6818682" cy="1008112"/>
          </a:xfrm>
          <a:prstGeom prst="roundRect">
            <a:avLst>
              <a:gd name="adj" fmla="val 13840"/>
            </a:avLst>
          </a:prstGeom>
        </p:spPr>
        <p:txBody>
          <a:bodyPr/>
          <a:lstStyle/>
          <a:p>
            <a:pPr marL="0" indent="0">
              <a:buNone/>
            </a:pPr>
            <a:r>
              <a:rPr lang="pl-PL" sz="1400" b="1" dirty="0">
                <a:solidFill>
                  <a:srgbClr val="B41C4F"/>
                </a:solidFill>
              </a:rPr>
              <a:t>Mogą one polegać na:</a:t>
            </a:r>
            <a:r>
              <a:rPr lang="pl-PL" sz="1600" dirty="0"/>
              <a:t/>
            </a:r>
            <a:br>
              <a:rPr lang="pl-PL" sz="1600" dirty="0"/>
            </a:br>
            <a:r>
              <a:rPr lang="pl-PL" sz="1400" dirty="0"/>
              <a:t>uszkodzeniu ciała, rozstroju zdrowia, a nawet śmierci osób poszkodowanych, uszkodzeniu samochodu innej osoby (stłuczka), rzeczy znajdujących się w tym samochodzie, innych szkodach w mieniu (np. uszkodzone ogrodzenie posesji).</a:t>
            </a:r>
            <a:endParaRPr lang="pl-PL" sz="1600" dirty="0"/>
          </a:p>
          <a:p>
            <a:endParaRPr lang="pl-PL" sz="1800" dirty="0"/>
          </a:p>
        </p:txBody>
      </p:sp>
      <p:graphicFrame>
        <p:nvGraphicFramePr>
          <p:cNvPr id="8" name="Symbol zastępczy zawartości 4"/>
          <p:cNvGraphicFramePr>
            <a:graphicFrameLocks noGrp="1"/>
          </p:cNvGraphicFramePr>
          <p:nvPr>
            <p:ph idx="1"/>
            <p:extLst>
              <p:ext uri="{D42A27DB-BD31-4B8C-83A1-F6EECF244321}">
                <p14:modId xmlns:p14="http://schemas.microsoft.com/office/powerpoint/2010/main" val="887177480"/>
              </p:ext>
            </p:extLst>
          </p:nvPr>
        </p:nvGraphicFramePr>
        <p:xfrm>
          <a:off x="539280" y="2139702"/>
          <a:ext cx="8209433" cy="2227361"/>
        </p:xfrm>
        <a:graphic>
          <a:graphicData uri="http://schemas.openxmlformats.org/drawingml/2006/table">
            <a:tbl>
              <a:tblPr firstRow="1" bandRow="1">
                <a:tableStyleId>{9D7B26C5-4107-4FEC-AEDC-1716B250A1EF}</a:tableStyleId>
              </a:tblPr>
              <a:tblGrid>
                <a:gridCol w="3888705">
                  <a:extLst>
                    <a:ext uri="{9D8B030D-6E8A-4147-A177-3AD203B41FA5}">
                      <a16:colId xmlns:a16="http://schemas.microsoft.com/office/drawing/2014/main" xmlns="" val="20000"/>
                    </a:ext>
                  </a:extLst>
                </a:gridCol>
                <a:gridCol w="4320728">
                  <a:extLst>
                    <a:ext uri="{9D8B030D-6E8A-4147-A177-3AD203B41FA5}">
                      <a16:colId xmlns:a16="http://schemas.microsoft.com/office/drawing/2014/main" xmlns="" val="20001"/>
                    </a:ext>
                  </a:extLst>
                </a:gridCol>
              </a:tblGrid>
              <a:tr h="332573">
                <a:tc>
                  <a:txBody>
                    <a:bodyPr/>
                    <a:lstStyle/>
                    <a:p>
                      <a:r>
                        <a:rPr lang="pl-PL" sz="1400" dirty="0">
                          <a:solidFill>
                            <a:schemeClr val="bg1"/>
                          </a:solidFill>
                        </a:rPr>
                        <a:t>Szkody</a:t>
                      </a:r>
                      <a:r>
                        <a:rPr lang="pl-PL" sz="1400" baseline="0" dirty="0">
                          <a:solidFill>
                            <a:schemeClr val="bg1"/>
                          </a:solidFill>
                        </a:rPr>
                        <a:t> w mieniu </a:t>
                      </a:r>
                      <a:r>
                        <a:rPr lang="pl-PL" sz="1400" strike="noStrike" baseline="0" dirty="0">
                          <a:solidFill>
                            <a:schemeClr val="bg1"/>
                          </a:solidFill>
                        </a:rPr>
                        <a:t>- majątkowe</a:t>
                      </a:r>
                      <a:endParaRPr lang="pl-PL" sz="1400" strike="noStrike"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1C4F"/>
                      </a:solidFill>
                      <a:prstDash val="solid"/>
                      <a:round/>
                      <a:headEnd type="none" w="med" len="med"/>
                      <a:tailEnd type="none" w="med" len="med"/>
                    </a:lnT>
                    <a:lnB w="12700" cap="flat" cmpd="sng" algn="ctr">
                      <a:solidFill>
                        <a:srgbClr val="B41C4F"/>
                      </a:solidFill>
                      <a:prstDash val="solid"/>
                      <a:round/>
                      <a:headEnd type="none" w="med" len="med"/>
                      <a:tailEnd type="none" w="med" len="med"/>
                    </a:lnB>
                    <a:solidFill>
                      <a:srgbClr val="A8A9AD"/>
                    </a:solidFill>
                  </a:tcPr>
                </a:tc>
                <a:tc>
                  <a:txBody>
                    <a:bodyPr/>
                    <a:lstStyle/>
                    <a:p>
                      <a:r>
                        <a:rPr lang="pl-PL" sz="1400" dirty="0">
                          <a:solidFill>
                            <a:schemeClr val="bg1"/>
                          </a:solidFill>
                        </a:rPr>
                        <a:t>Szkody na osobie </a:t>
                      </a:r>
                      <a:r>
                        <a:rPr lang="pl-PL" sz="1400" baseline="0" dirty="0">
                          <a:solidFill>
                            <a:schemeClr val="bg1"/>
                          </a:solidFill>
                        </a:rPr>
                        <a:t> </a:t>
                      </a:r>
                      <a:r>
                        <a:rPr lang="pl-PL" sz="1400" dirty="0">
                          <a:solidFill>
                            <a:schemeClr val="bg1"/>
                          </a:solidFill>
                        </a:rPr>
                        <a:t>- majątkowe i </a:t>
                      </a:r>
                      <a:r>
                        <a:rPr lang="pl-PL" sz="1400" dirty="0">
                          <a:solidFill>
                            <a:srgbClr val="B41C4F"/>
                          </a:solidFill>
                        </a:rPr>
                        <a:t>niemajątkowe</a:t>
                      </a:r>
                      <a:r>
                        <a:rPr lang="pl-PL" sz="1400"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1C4F"/>
                      </a:solidFill>
                      <a:prstDash val="solid"/>
                      <a:round/>
                      <a:headEnd type="none" w="med" len="med"/>
                      <a:tailEnd type="none" w="med" len="med"/>
                    </a:lnT>
                    <a:lnB w="12700" cap="flat" cmpd="sng" algn="ctr">
                      <a:solidFill>
                        <a:srgbClr val="B41C4F"/>
                      </a:solidFill>
                      <a:prstDash val="solid"/>
                      <a:round/>
                      <a:headEnd type="none" w="med" len="med"/>
                      <a:tailEnd type="none" w="med" len="med"/>
                    </a:lnB>
                    <a:solidFill>
                      <a:srgbClr val="A8A9AD"/>
                    </a:solidFill>
                  </a:tcPr>
                </a:tc>
                <a:extLst>
                  <a:ext uri="{0D108BD9-81ED-4DB2-BD59-A6C34878D82A}">
                    <a16:rowId xmlns:a16="http://schemas.microsoft.com/office/drawing/2014/main" xmlns="" val="10000"/>
                  </a:ext>
                </a:extLst>
              </a:tr>
              <a:tr h="459515">
                <a:tc>
                  <a:txBody>
                    <a:bodyPr/>
                    <a:lstStyle/>
                    <a:p>
                      <a:r>
                        <a:rPr lang="pl-PL" sz="1200" dirty="0"/>
                        <a:t>koszt</a:t>
                      </a:r>
                      <a:r>
                        <a:rPr lang="pl-PL" sz="1200" baseline="0" dirty="0"/>
                        <a:t> naprawy samochodu: koszty wymienianych części, robocizny</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1C4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3D5">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koszty leczenia</a:t>
                      </a:r>
                      <a:r>
                        <a:rPr lang="pl-PL" sz="1200" baseline="0" dirty="0"/>
                        <a:t> i </a:t>
                      </a:r>
                      <a:r>
                        <a:rPr lang="pl-PL" sz="1200" dirty="0"/>
                        <a:t>rehabilitacji, sprzętu rehabilitacyjnego np. wózka inwalidzkiego</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1C4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3D5">
                        <a:alpha val="20000"/>
                      </a:srgbClr>
                    </a:solidFill>
                  </a:tcPr>
                </a:tc>
                <a:extLst>
                  <a:ext uri="{0D108BD9-81ED-4DB2-BD59-A6C34878D82A}">
                    <a16:rowId xmlns:a16="http://schemas.microsoft.com/office/drawing/2014/main" xmlns="" val="10001"/>
                  </a:ext>
                </a:extLst>
              </a:tr>
              <a:tr h="517419">
                <a:tc>
                  <a:txBody>
                    <a:bodyPr/>
                    <a:lstStyle/>
                    <a:p>
                      <a:r>
                        <a:rPr lang="pl-PL" sz="1200" dirty="0"/>
                        <a:t>koszt rzeczy zniszczonych lub uszkodzonych znajdujących się w pojeździe np. laptopa</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utracone</a:t>
                      </a:r>
                      <a:r>
                        <a:rPr lang="pl-PL" sz="1200" baseline="0" dirty="0"/>
                        <a:t> zarobki, koszty przygotowania do nowego zawodu, koszt przystosowania mieszkania </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287291">
                <a:tc>
                  <a:txBody>
                    <a:bodyPr/>
                    <a:lstStyle/>
                    <a:p>
                      <a:r>
                        <a:rPr lang="pl-PL" sz="1200" dirty="0"/>
                        <a:t>koszty holowania pojazdu</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3D5">
                        <a:alpha val="20000"/>
                      </a:srgbClr>
                    </a:solidFill>
                  </a:tcPr>
                </a:tc>
                <a:tc>
                  <a:txBody>
                    <a:bodyPr/>
                    <a:lstStyle/>
                    <a:p>
                      <a:r>
                        <a:rPr lang="pl-PL" sz="1200" dirty="0"/>
                        <a:t>koszty pogrzebu </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3D5">
                        <a:alpha val="20000"/>
                      </a:srgbClr>
                    </a:solidFill>
                  </a:tcPr>
                </a:tc>
                <a:extLst>
                  <a:ext uri="{0D108BD9-81ED-4DB2-BD59-A6C34878D82A}">
                    <a16:rowId xmlns:a16="http://schemas.microsoft.com/office/drawing/2014/main" xmlns="" val="10003"/>
                  </a:ext>
                </a:extLst>
              </a:tr>
              <a:tr h="342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koszt naprawy zniszczonego chodnika</a:t>
                      </a:r>
                      <a:r>
                        <a:rPr lang="pl-PL" sz="1200" baseline="0" dirty="0"/>
                        <a:t> dla pieszych</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strike="noStrike" dirty="0">
                          <a:solidFill>
                            <a:srgbClr val="B41C4F"/>
                          </a:solidFill>
                        </a:rPr>
                        <a:t>ból i cierpienie związane z doznanymi obrażeniami ciała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koszt naprawy uszkodzonego</a:t>
                      </a:r>
                      <a:r>
                        <a:rPr lang="pl-PL" sz="1200" baseline="0" dirty="0"/>
                        <a:t> znaku drogowego</a:t>
                      </a:r>
                      <a:endParaRPr lang="pl-PL" sz="1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41C4F"/>
                      </a:solidFill>
                      <a:prstDash val="solid"/>
                      <a:round/>
                      <a:headEnd type="none" w="med" len="med"/>
                      <a:tailEnd type="none" w="med" len="med"/>
                    </a:lnB>
                    <a:solidFill>
                      <a:srgbClr val="D2D3D5">
                        <a:alpha val="20000"/>
                      </a:srgbClr>
                    </a:solidFill>
                  </a:tcPr>
                </a:tc>
                <a:tc>
                  <a:txBody>
                    <a:bodyPr/>
                    <a:lstStyle/>
                    <a:p>
                      <a:r>
                        <a:rPr lang="pl-PL" sz="1200" dirty="0">
                          <a:solidFill>
                            <a:srgbClr val="B41C4F"/>
                          </a:solidFill>
                        </a:rPr>
                        <a:t>ból i cierpienie po</a:t>
                      </a:r>
                      <a:r>
                        <a:rPr lang="pl-PL" sz="1200" baseline="0" dirty="0">
                          <a:solidFill>
                            <a:srgbClr val="B41C4F"/>
                          </a:solidFill>
                        </a:rPr>
                        <a:t> utracie bliskich</a:t>
                      </a:r>
                      <a:endParaRPr lang="pl-PL" sz="1200" dirty="0">
                        <a:solidFill>
                          <a:srgbClr val="B41C4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41C4F"/>
                      </a:solidFill>
                      <a:prstDash val="solid"/>
                      <a:round/>
                      <a:headEnd type="none" w="med" len="med"/>
                      <a:tailEnd type="none" w="med" len="med"/>
                    </a:lnB>
                    <a:solidFill>
                      <a:srgbClr val="D2D3D5">
                        <a:alpha val="20000"/>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0237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5554960" cy="513863"/>
          </a:xfrm>
        </p:spPr>
        <p:txBody>
          <a:bodyPr/>
          <a:lstStyle/>
          <a:p>
            <a:pPr>
              <a:lnSpc>
                <a:spcPts val="3200"/>
              </a:lnSpc>
            </a:pPr>
            <a:r>
              <a:rPr lang="pl-PL" sz="3200" dirty="0"/>
              <a:t>Skutki wypadków drogowych</a:t>
            </a:r>
          </a:p>
        </p:txBody>
      </p:sp>
      <p:sp>
        <p:nvSpPr>
          <p:cNvPr id="2" name="Symbol zastępczy numeru slajdu 1"/>
          <p:cNvSpPr>
            <a:spLocks noGrp="1"/>
          </p:cNvSpPr>
          <p:nvPr>
            <p:ph type="sldNum" sz="quarter" idx="12"/>
          </p:nvPr>
        </p:nvSpPr>
        <p:spPr>
          <a:xfrm>
            <a:off x="7633320" y="4767263"/>
            <a:ext cx="1259160" cy="273844"/>
          </a:xfrm>
        </p:spPr>
        <p:txBody>
          <a:bodyPr/>
          <a:lstStyle/>
          <a:p>
            <a:fld id="{CF567F1F-167A-4A9C-A046-3C347B49A1AC}" type="slidenum">
              <a:rPr lang="pl-PL" smtClean="0"/>
              <a:pPr/>
              <a:t>4</a:t>
            </a:fld>
            <a:endParaRPr lang="pl-PL"/>
          </a:p>
        </p:txBody>
      </p:sp>
      <p:sp>
        <p:nvSpPr>
          <p:cNvPr id="9" name="Symbol zastępczy zawartości 8"/>
          <p:cNvSpPr>
            <a:spLocks noGrp="1"/>
          </p:cNvSpPr>
          <p:nvPr>
            <p:ph idx="13"/>
          </p:nvPr>
        </p:nvSpPr>
        <p:spPr>
          <a:xfrm>
            <a:off x="539750" y="1593164"/>
            <a:ext cx="3240162" cy="3210834"/>
          </a:xfrm>
          <a:prstGeom prst="roundRect">
            <a:avLst>
              <a:gd name="adj" fmla="val 4289"/>
            </a:avLst>
          </a:prstGeom>
        </p:spPr>
        <p:txBody>
          <a:bodyPr/>
          <a:lstStyle/>
          <a:p>
            <a:pPr marL="177800" indent="-177800">
              <a:spcBef>
                <a:spcPts val="600"/>
              </a:spcBef>
            </a:pPr>
            <a:r>
              <a:rPr lang="pl-PL" sz="1400" dirty="0"/>
              <a:t>Świadczenie wypłacone przez ubezpieczyciela może obejmować</a:t>
            </a:r>
          </a:p>
          <a:p>
            <a:pPr marL="360363" lvl="1" indent="-182563">
              <a:spcBef>
                <a:spcPts val="600"/>
              </a:spcBef>
            </a:pPr>
            <a:r>
              <a:rPr lang="pl-PL" sz="1400" dirty="0"/>
              <a:t>odszkodowanie za szkody majątkowe</a:t>
            </a:r>
          </a:p>
          <a:p>
            <a:pPr marL="360363" lvl="1" indent="-182563">
              <a:spcBef>
                <a:spcPts val="600"/>
              </a:spcBef>
            </a:pPr>
            <a:r>
              <a:rPr lang="pl-PL" sz="1400" dirty="0"/>
              <a:t>zadośćuczynienie za doznany </a:t>
            </a:r>
            <a:br>
              <a:rPr lang="pl-PL" sz="1400" dirty="0"/>
            </a:br>
            <a:r>
              <a:rPr lang="pl-PL" sz="1400" dirty="0"/>
              <a:t>ból i cierpienie</a:t>
            </a:r>
          </a:p>
          <a:p>
            <a:pPr marL="177800" indent="-177800">
              <a:spcBef>
                <a:spcPts val="600"/>
              </a:spcBef>
            </a:pPr>
            <a:r>
              <a:rPr lang="pl-PL" sz="1400" dirty="0"/>
              <a:t>Wysokość </a:t>
            </a:r>
            <a:r>
              <a:rPr lang="pl-PL" sz="1400" b="1" dirty="0"/>
              <a:t>odszkodowania</a:t>
            </a:r>
            <a:r>
              <a:rPr lang="pl-PL" sz="1400" dirty="0"/>
              <a:t> jest ustalana w oparciu o koszty faktycznie poniesionych szkód (naprawa czy odtworzenie mienia, ale też zwrot kosztów leczenia, zakup lekarstw etc.)</a:t>
            </a:r>
          </a:p>
          <a:p>
            <a:pPr marL="177800" indent="-177800">
              <a:spcBef>
                <a:spcPts val="600"/>
              </a:spcBef>
            </a:pPr>
            <a:r>
              <a:rPr lang="pl-PL" sz="1400" dirty="0"/>
              <a:t>Wysokość </a:t>
            </a:r>
            <a:r>
              <a:rPr lang="pl-PL" sz="1400" b="1" dirty="0"/>
              <a:t>zadośćuczynienia</a:t>
            </a:r>
            <a:r>
              <a:rPr lang="pl-PL" sz="1400" dirty="0"/>
              <a:t> jest uznaniowa</a:t>
            </a:r>
          </a:p>
          <a:p>
            <a:pPr marL="177800" indent="-177800"/>
            <a:endParaRPr lang="pl-PL" sz="1400" dirty="0"/>
          </a:p>
        </p:txBody>
      </p:sp>
      <p:sp>
        <p:nvSpPr>
          <p:cNvPr id="27" name="AutoShape 4">
            <a:extLst>
              <a:ext uri="{FF2B5EF4-FFF2-40B4-BE49-F238E27FC236}">
                <a16:creationId xmlns:a16="http://schemas.microsoft.com/office/drawing/2014/main" xmlns="" id="{8C526F75-716D-4002-8D44-864A7B06896E}"/>
              </a:ext>
            </a:extLst>
          </p:cNvPr>
          <p:cNvSpPr>
            <a:spLocks noChangeArrowheads="1"/>
          </p:cNvSpPr>
          <p:nvPr/>
        </p:nvSpPr>
        <p:spPr bwMode="auto">
          <a:xfrm>
            <a:off x="5220072" y="1118086"/>
            <a:ext cx="1440160" cy="390019"/>
          </a:xfrm>
          <a:prstGeom prst="roundRect">
            <a:avLst>
              <a:gd name="adj" fmla="val 16667"/>
            </a:avLst>
          </a:prstGeom>
          <a:solidFill>
            <a:srgbClr val="B4003C"/>
          </a:solid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b="1" dirty="0">
                <a:solidFill>
                  <a:schemeClr val="bg1"/>
                </a:solidFill>
                <a:latin typeface="+mn-lt"/>
              </a:rPr>
              <a:t>Szkody</a:t>
            </a:r>
          </a:p>
        </p:txBody>
      </p:sp>
      <p:sp>
        <p:nvSpPr>
          <p:cNvPr id="28"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4166901" y="1995686"/>
            <a:ext cx="1150979" cy="390019"/>
          </a:xfrm>
          <a:prstGeom prst="roundRect">
            <a:avLst>
              <a:gd name="adj" fmla="val 16667"/>
            </a:avLst>
          </a:prstGeom>
          <a:solidFill>
            <a:srgbClr val="A8A9A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b="1" dirty="0">
                <a:solidFill>
                  <a:schemeClr val="bg1"/>
                </a:solidFill>
                <a:latin typeface="+mn-lt"/>
              </a:rPr>
              <a:t>w mieniu</a:t>
            </a:r>
          </a:p>
        </p:txBody>
      </p:sp>
      <p:cxnSp>
        <p:nvCxnSpPr>
          <p:cNvPr id="5" name="Łącznik łamany 4"/>
          <p:cNvCxnSpPr>
            <a:stCxn id="27" idx="2"/>
            <a:endCxn id="28" idx="0"/>
          </p:cNvCxnSpPr>
          <p:nvPr/>
        </p:nvCxnSpPr>
        <p:spPr>
          <a:xfrm rot="5400000">
            <a:off x="5097482" y="1153015"/>
            <a:ext cx="487581" cy="1197761"/>
          </a:xfrm>
          <a:prstGeom prst="bentConnector3">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6444208" y="1995686"/>
            <a:ext cx="1150979" cy="390019"/>
          </a:xfrm>
          <a:prstGeom prst="roundRect">
            <a:avLst>
              <a:gd name="adj" fmla="val 16667"/>
            </a:avLst>
          </a:prstGeom>
          <a:solidFill>
            <a:srgbClr val="A8A9A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b="1" dirty="0">
                <a:solidFill>
                  <a:schemeClr val="bg1"/>
                </a:solidFill>
                <a:latin typeface="+mn-lt"/>
              </a:rPr>
              <a:t>na osobie</a:t>
            </a:r>
          </a:p>
        </p:txBody>
      </p:sp>
      <p:cxnSp>
        <p:nvCxnSpPr>
          <p:cNvPr id="33" name="Łącznik łamany 32"/>
          <p:cNvCxnSpPr>
            <a:stCxn id="27" idx="2"/>
            <a:endCxn id="31" idx="0"/>
          </p:cNvCxnSpPr>
          <p:nvPr/>
        </p:nvCxnSpPr>
        <p:spPr>
          <a:xfrm rot="16200000" flipH="1">
            <a:off x="6236135" y="1212122"/>
            <a:ext cx="487581" cy="1079546"/>
          </a:xfrm>
          <a:prstGeom prst="bentConnector3">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4166901" y="2946779"/>
            <a:ext cx="1150979" cy="390019"/>
          </a:xfrm>
          <a:prstGeom prst="roundRect">
            <a:avLst>
              <a:gd name="adj" fmla="val 16667"/>
            </a:avLst>
          </a:prstGeom>
          <a:solidFill>
            <a:srgbClr val="D2D3D5"/>
          </a:solid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dirty="0">
                <a:solidFill>
                  <a:schemeClr val="tx1">
                    <a:lumMod val="75000"/>
                    <a:lumOff val="25000"/>
                  </a:schemeClr>
                </a:solidFill>
                <a:latin typeface="+mn-lt"/>
              </a:rPr>
              <a:t>majątkowe</a:t>
            </a:r>
          </a:p>
        </p:txBody>
      </p:sp>
      <p:sp>
        <p:nvSpPr>
          <p:cNvPr id="40"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7236598" y="2938178"/>
            <a:ext cx="1150979" cy="390019"/>
          </a:xfrm>
          <a:prstGeom prst="roundRect">
            <a:avLst>
              <a:gd name="adj" fmla="val 16667"/>
            </a:avLst>
          </a:prstGeom>
          <a:solidFill>
            <a:srgbClr val="D2D3D5"/>
          </a:solid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dirty="0">
                <a:solidFill>
                  <a:schemeClr val="tx1">
                    <a:lumMod val="75000"/>
                    <a:lumOff val="25000"/>
                  </a:schemeClr>
                </a:solidFill>
                <a:latin typeface="+mn-lt"/>
              </a:rPr>
              <a:t>niemajątkowe</a:t>
            </a:r>
          </a:p>
        </p:txBody>
      </p:sp>
      <p:sp>
        <p:nvSpPr>
          <p:cNvPr id="41"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5585818" y="2941023"/>
            <a:ext cx="1150979" cy="390019"/>
          </a:xfrm>
          <a:prstGeom prst="roundRect">
            <a:avLst>
              <a:gd name="adj" fmla="val 16667"/>
            </a:avLst>
          </a:prstGeom>
          <a:solidFill>
            <a:srgbClr val="D2D3D5"/>
          </a:solid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400" dirty="0">
                <a:solidFill>
                  <a:schemeClr val="tx1">
                    <a:lumMod val="75000"/>
                    <a:lumOff val="25000"/>
                  </a:schemeClr>
                </a:solidFill>
                <a:latin typeface="+mn-lt"/>
              </a:rPr>
              <a:t>majątkowe</a:t>
            </a:r>
          </a:p>
        </p:txBody>
      </p:sp>
      <p:cxnSp>
        <p:nvCxnSpPr>
          <p:cNvPr id="42" name="Łącznik łamany 41"/>
          <p:cNvCxnSpPr>
            <a:stCxn id="31" idx="2"/>
            <a:endCxn id="41" idx="0"/>
          </p:cNvCxnSpPr>
          <p:nvPr/>
        </p:nvCxnSpPr>
        <p:spPr>
          <a:xfrm rot="5400000">
            <a:off x="6312844" y="2234169"/>
            <a:ext cx="555318" cy="858390"/>
          </a:xfrm>
          <a:prstGeom prst="bentConnector3">
            <a:avLst>
              <a:gd name="adj1" fmla="val 50000"/>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Łącznik łamany 46"/>
          <p:cNvCxnSpPr>
            <a:stCxn id="31" idx="2"/>
            <a:endCxn id="40" idx="0"/>
          </p:cNvCxnSpPr>
          <p:nvPr/>
        </p:nvCxnSpPr>
        <p:spPr>
          <a:xfrm rot="16200000" flipH="1">
            <a:off x="7139657" y="2265746"/>
            <a:ext cx="552473" cy="792390"/>
          </a:xfrm>
          <a:prstGeom prst="bentConnector3">
            <a:avLst>
              <a:gd name="adj1" fmla="val 50000"/>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Łącznik prosty ze strzałką 55"/>
          <p:cNvCxnSpPr>
            <a:stCxn id="28" idx="2"/>
            <a:endCxn id="39" idx="0"/>
          </p:cNvCxnSpPr>
          <p:nvPr/>
        </p:nvCxnSpPr>
        <p:spPr>
          <a:xfrm>
            <a:off x="4742391" y="2385705"/>
            <a:ext cx="0" cy="561074"/>
          </a:xfrm>
          <a:prstGeom prst="straightConnector1">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Prostokąt zaokrąglony 57"/>
          <p:cNvSpPr/>
          <p:nvPr/>
        </p:nvSpPr>
        <p:spPr>
          <a:xfrm>
            <a:off x="4072981" y="2777272"/>
            <a:ext cx="2714418" cy="1440160"/>
          </a:xfrm>
          <a:prstGeom prst="roundRect">
            <a:avLst>
              <a:gd name="adj" fmla="val 7439"/>
            </a:avLst>
          </a:prstGeom>
          <a:noFill/>
          <a:ln w="12700">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y 58"/>
          <p:cNvSpPr/>
          <p:nvPr/>
        </p:nvSpPr>
        <p:spPr>
          <a:xfrm>
            <a:off x="6881293" y="2774270"/>
            <a:ext cx="1854187" cy="1440160"/>
          </a:xfrm>
          <a:prstGeom prst="roundRect">
            <a:avLst>
              <a:gd name="adj" fmla="val 904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4072981" y="3452529"/>
            <a:ext cx="2682665" cy="390019"/>
          </a:xfrm>
          <a:prstGeom prst="roundRect">
            <a:avLst>
              <a:gd name="adj" fmla="val 16667"/>
            </a:avLst>
          </a:prstGeom>
          <a:no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800" b="1" dirty="0">
                <a:solidFill>
                  <a:srgbClr val="B41C4F"/>
                </a:solidFill>
                <a:latin typeface="+mn-lt"/>
              </a:rPr>
              <a:t>odszkodowanie</a:t>
            </a:r>
          </a:p>
        </p:txBody>
      </p:sp>
      <p:sp>
        <p:nvSpPr>
          <p:cNvPr id="88"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6862892" y="3537539"/>
            <a:ext cx="1872588" cy="390019"/>
          </a:xfrm>
          <a:prstGeom prst="roundRect">
            <a:avLst>
              <a:gd name="adj" fmla="val 16667"/>
            </a:avLst>
          </a:prstGeom>
          <a:noFill/>
          <a:ln>
            <a:noFill/>
          </a:ln>
          <a:effec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pl-PL" altLang="pl-PL" sz="1800" b="1" dirty="0">
                <a:solidFill>
                  <a:schemeClr val="tx2"/>
                </a:solidFill>
                <a:latin typeface="+mn-lt"/>
              </a:rPr>
              <a:t>zadośćuczynienie</a:t>
            </a:r>
            <a:r>
              <a:rPr lang="pl-PL" altLang="pl-PL" sz="1400" b="1" dirty="0">
                <a:solidFill>
                  <a:schemeClr val="tx2"/>
                </a:solidFill>
                <a:latin typeface="+mn-lt"/>
              </a:rPr>
              <a:t/>
            </a:r>
            <a:br>
              <a:rPr lang="pl-PL" altLang="pl-PL" sz="1400" b="1" dirty="0">
                <a:solidFill>
                  <a:schemeClr val="tx2"/>
                </a:solidFill>
                <a:latin typeface="+mn-lt"/>
              </a:rPr>
            </a:br>
            <a:r>
              <a:rPr lang="pl-PL" altLang="pl-PL" sz="1200" dirty="0">
                <a:solidFill>
                  <a:schemeClr val="tx2"/>
                </a:solidFill>
                <a:latin typeface="+mn-lt"/>
              </a:rPr>
              <a:t>za doznany ból i cierpienie</a:t>
            </a:r>
          </a:p>
        </p:txBody>
      </p:sp>
    </p:spTree>
    <p:extLst>
      <p:ext uri="{BB962C8B-B14F-4D97-AF65-F5344CB8AC3E}">
        <p14:creationId xmlns:p14="http://schemas.microsoft.com/office/powerpoint/2010/main" val="167744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4762872" cy="513863"/>
          </a:xfrm>
        </p:spPr>
        <p:txBody>
          <a:bodyPr/>
          <a:lstStyle/>
          <a:p>
            <a:pPr>
              <a:lnSpc>
                <a:spcPts val="3200"/>
              </a:lnSpc>
            </a:pPr>
            <a:r>
              <a:rPr lang="pl-PL" sz="3200" dirty="0"/>
              <a:t>Koszty wypadku drogowego</a:t>
            </a:r>
          </a:p>
        </p:txBody>
      </p:sp>
      <p:sp>
        <p:nvSpPr>
          <p:cNvPr id="2" name="Symbol zastępczy numeru slajdu 1"/>
          <p:cNvSpPr>
            <a:spLocks noGrp="1"/>
          </p:cNvSpPr>
          <p:nvPr>
            <p:ph type="sldNum" sz="quarter" idx="12"/>
          </p:nvPr>
        </p:nvSpPr>
        <p:spPr>
          <a:xfrm>
            <a:off x="7561312" y="4767263"/>
            <a:ext cx="1259160" cy="273844"/>
          </a:xfrm>
        </p:spPr>
        <p:txBody>
          <a:bodyPr/>
          <a:lstStyle/>
          <a:p>
            <a:fld id="{CF567F1F-167A-4A9C-A046-3C347B49A1AC}" type="slidenum">
              <a:rPr lang="pl-PL" smtClean="0"/>
              <a:pPr/>
              <a:t>5</a:t>
            </a:fld>
            <a:endParaRPr lang="pl-PL" dirty="0"/>
          </a:p>
        </p:txBody>
      </p:sp>
      <p:graphicFrame>
        <p:nvGraphicFramePr>
          <p:cNvPr id="12" name="Symbol zastępczy zawartości 3"/>
          <p:cNvGraphicFramePr>
            <a:graphicFrameLocks noGrp="1"/>
          </p:cNvGraphicFramePr>
          <p:nvPr>
            <p:ph idx="1"/>
            <p:extLst>
              <p:ext uri="{D42A27DB-BD31-4B8C-83A1-F6EECF244321}">
                <p14:modId xmlns:p14="http://schemas.microsoft.com/office/powerpoint/2010/main" val="2891154028"/>
              </p:ext>
            </p:extLst>
          </p:nvPr>
        </p:nvGraphicFramePr>
        <p:xfrm>
          <a:off x="539750" y="1491630"/>
          <a:ext cx="8208963" cy="2600603"/>
        </p:xfrm>
        <a:graphic>
          <a:graphicData uri="http://schemas.openxmlformats.org/drawingml/2006/table">
            <a:tbl>
              <a:tblPr firstRow="1" bandRow="1">
                <a:tableStyleId>{616DA210-FB5B-4158-B5E0-FEB733F419BA}</a:tableStyleId>
              </a:tblPr>
              <a:tblGrid>
                <a:gridCol w="5256386">
                  <a:extLst>
                    <a:ext uri="{9D8B030D-6E8A-4147-A177-3AD203B41FA5}">
                      <a16:colId xmlns:a16="http://schemas.microsoft.com/office/drawing/2014/main" xmlns="" val="20000"/>
                    </a:ext>
                  </a:extLst>
                </a:gridCol>
                <a:gridCol w="2952577">
                  <a:extLst>
                    <a:ext uri="{9D8B030D-6E8A-4147-A177-3AD203B41FA5}">
                      <a16:colId xmlns:a16="http://schemas.microsoft.com/office/drawing/2014/main" xmlns="" val="20003"/>
                    </a:ext>
                  </a:extLst>
                </a:gridCol>
              </a:tblGrid>
              <a:tr h="360040">
                <a:tc>
                  <a:txBody>
                    <a:bodyPr/>
                    <a:lstStyle/>
                    <a:p>
                      <a:pPr algn="ctr"/>
                      <a:r>
                        <a:rPr lang="pl-PL" sz="1400" dirty="0">
                          <a:solidFill>
                            <a:schemeClr val="bg1"/>
                          </a:solidFill>
                        </a:rPr>
                        <a:t>Rodzaj kosztu</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tc>
                  <a:txBody>
                    <a:bodyPr/>
                    <a:lstStyle/>
                    <a:p>
                      <a:pPr algn="ctr"/>
                      <a:r>
                        <a:rPr lang="pl-PL" sz="1400" dirty="0">
                          <a:solidFill>
                            <a:schemeClr val="bg1"/>
                          </a:solidFill>
                        </a:rPr>
                        <a:t>Wartość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extLst>
                  <a:ext uri="{0D108BD9-81ED-4DB2-BD59-A6C34878D82A}">
                    <a16:rowId xmlns:a16="http://schemas.microsoft.com/office/drawing/2014/main" xmlns="" val="10000"/>
                  </a:ext>
                </a:extLst>
              </a:tr>
              <a:tr h="292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mn-cs"/>
                        </a:rPr>
                        <a:t>koszty naprawy auta</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200" kern="1200" dirty="0">
                          <a:solidFill>
                            <a:schemeClr val="tx1"/>
                          </a:solidFill>
                          <a:latin typeface="+mn-lt"/>
                          <a:ea typeface="+mn-ea"/>
                          <a:cs typeface="+mn-cs"/>
                        </a:rPr>
                        <a:t>5 000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1"/>
                  </a:ext>
                </a:extLst>
              </a:tr>
              <a:tr h="259611">
                <a:tc>
                  <a:txBody>
                    <a:bodyPr/>
                    <a:lstStyle/>
                    <a:p>
                      <a:pPr algn="l"/>
                      <a:r>
                        <a:rPr lang="pl-PL" sz="1200" kern="1200" dirty="0">
                          <a:solidFill>
                            <a:schemeClr val="tx1"/>
                          </a:solidFill>
                          <a:latin typeface="+mn-lt"/>
                          <a:ea typeface="+mn-ea"/>
                          <a:cs typeface="+mn-cs"/>
                        </a:rPr>
                        <a:t>koszt holowania auta: do 25 km - 150 zł; za każdy następny kilometr - 6 zł; </a:t>
                      </a:r>
                    </a:p>
                    <a:p>
                      <a:pPr algn="l"/>
                      <a:r>
                        <a:rPr lang="pl-PL" sz="1200" kern="1200" dirty="0">
                          <a:solidFill>
                            <a:schemeClr val="tx1"/>
                          </a:solidFill>
                          <a:latin typeface="+mn-lt"/>
                          <a:ea typeface="+mn-ea"/>
                          <a:cs typeface="+mn-cs"/>
                        </a:rPr>
                        <a:t>odległość: 40 km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200" kern="1200" dirty="0">
                          <a:solidFill>
                            <a:schemeClr val="tx1"/>
                          </a:solidFill>
                          <a:latin typeface="+mn-lt"/>
                          <a:ea typeface="+mn-ea"/>
                          <a:cs typeface="+mn-cs"/>
                        </a:rPr>
                        <a:t>150 zł + (15 km x 6) = 240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2"/>
                  </a:ext>
                </a:extLst>
              </a:tr>
              <a:tr h="292038">
                <a:tc>
                  <a:txBody>
                    <a:bodyPr/>
                    <a:lstStyle/>
                    <a:p>
                      <a:pPr algn="l"/>
                      <a:r>
                        <a:rPr lang="pl-PL" sz="1200" kern="1200" dirty="0">
                          <a:solidFill>
                            <a:schemeClr val="tx1"/>
                          </a:solidFill>
                          <a:latin typeface="+mn-lt"/>
                          <a:ea typeface="+mn-ea"/>
                          <a:cs typeface="+mn-cs"/>
                        </a:rPr>
                        <a:t>najem auta zastępczego na 14 dni: stawka za 1 dzień – 250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200" kern="1200" dirty="0">
                          <a:solidFill>
                            <a:schemeClr val="tx1"/>
                          </a:solidFill>
                          <a:latin typeface="+mn-lt"/>
                          <a:ea typeface="+mn-ea"/>
                          <a:cs typeface="+mn-cs"/>
                        </a:rPr>
                        <a:t>14 dni x 250 zł = 3 500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3"/>
                  </a:ext>
                </a:extLst>
              </a:tr>
              <a:tr h="259611">
                <a:tc>
                  <a:txBody>
                    <a:bodyPr/>
                    <a:lstStyle/>
                    <a:p>
                      <a:pPr algn="l"/>
                      <a:r>
                        <a:rPr lang="pl-PL" sz="1200" kern="1200" dirty="0">
                          <a:solidFill>
                            <a:schemeClr val="tx1"/>
                          </a:solidFill>
                          <a:latin typeface="+mn-lt"/>
                          <a:ea typeface="+mn-ea"/>
                          <a:cs typeface="+mn-cs"/>
                        </a:rPr>
                        <a:t>utracone zarobki: zwolnienie lekarskie 7 dni,</a:t>
                      </a:r>
                    </a:p>
                    <a:p>
                      <a:pPr algn="l"/>
                      <a:r>
                        <a:rPr lang="pl-PL" sz="1200" kern="1200" dirty="0">
                          <a:solidFill>
                            <a:schemeClr val="tx1"/>
                          </a:solidFill>
                          <a:latin typeface="+mn-lt"/>
                          <a:ea typeface="+mn-ea"/>
                          <a:cs typeface="+mn-cs"/>
                        </a:rPr>
                        <a:t>wynagrodzenie za okres choroby = 80% dotychczasowego wynagrodzenia, wynoszącego 300 zł za dzień</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r>
                        <a:rPr lang="pl-PL" sz="1200" kern="1200" dirty="0">
                          <a:solidFill>
                            <a:schemeClr val="tx1"/>
                          </a:solidFill>
                          <a:latin typeface="+mn-lt"/>
                          <a:ea typeface="+mn-ea"/>
                          <a:cs typeface="+mn-cs"/>
                        </a:rPr>
                        <a:t>7 x 300 zł = 2 100 zł</a:t>
                      </a:r>
                    </a:p>
                    <a:p>
                      <a:pPr algn="ctr"/>
                      <a:endParaRPr lang="pl-PL" sz="1200" kern="1200" dirty="0">
                        <a:solidFill>
                          <a:schemeClr val="tx1"/>
                        </a:solidFill>
                        <a:latin typeface="+mn-lt"/>
                        <a:ea typeface="+mn-ea"/>
                        <a:cs typeface="+mn-cs"/>
                      </a:endParaRPr>
                    </a:p>
                    <a:p>
                      <a:pPr algn="ctr"/>
                      <a:r>
                        <a:rPr lang="pl-PL" sz="1200" kern="1200" dirty="0">
                          <a:solidFill>
                            <a:schemeClr val="tx1"/>
                          </a:solidFill>
                          <a:latin typeface="+mn-lt"/>
                          <a:ea typeface="+mn-ea"/>
                          <a:cs typeface="+mn-cs"/>
                        </a:rPr>
                        <a:t>2 100 zł x 20% = 420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297296328"/>
                  </a:ext>
                </a:extLst>
              </a:tr>
              <a:tr h="284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mn-cs"/>
                        </a:rPr>
                        <a:t>koszt lekarstw</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200" kern="1200" dirty="0">
                          <a:solidFill>
                            <a:schemeClr val="tx1"/>
                          </a:solidFill>
                          <a:latin typeface="+mn-lt"/>
                          <a:ea typeface="+mn-ea"/>
                          <a:cs typeface="+mn-cs"/>
                        </a:rPr>
                        <a:t>400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3361921574"/>
                  </a:ext>
                </a:extLst>
              </a:tr>
              <a:tr h="259611">
                <a:tc>
                  <a:txBody>
                    <a:bodyPr/>
                    <a:lstStyle/>
                    <a:p>
                      <a:pPr algn="l"/>
                      <a:r>
                        <a:rPr lang="pl-PL" sz="1200" dirty="0"/>
                        <a:t>razem</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a:solidFill>
                            <a:schemeClr val="tx1"/>
                          </a:solidFill>
                        </a:rPr>
                        <a:t>9 560 </a:t>
                      </a:r>
                      <a:r>
                        <a:rPr lang="pl-PL" sz="1200" dirty="0"/>
                        <a:t>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4"/>
                  </a:ext>
                </a:extLst>
              </a:tr>
            </a:tbl>
          </a:graphicData>
        </a:graphic>
      </p:graphicFrame>
      <p:sp>
        <p:nvSpPr>
          <p:cNvPr id="13" name="Symbol zastępczy zawartości 8"/>
          <p:cNvSpPr>
            <a:spLocks noGrp="1"/>
          </p:cNvSpPr>
          <p:nvPr>
            <p:ph idx="13"/>
          </p:nvPr>
        </p:nvSpPr>
        <p:spPr>
          <a:xfrm>
            <a:off x="3347865" y="771550"/>
            <a:ext cx="5387848" cy="360040"/>
          </a:xfrm>
          <a:prstGeom prst="roundRect">
            <a:avLst>
              <a:gd name="adj" fmla="val 13840"/>
            </a:avLst>
          </a:prstGeom>
          <a:noFill/>
        </p:spPr>
        <p:txBody>
          <a:bodyPr/>
          <a:lstStyle/>
          <a:p>
            <a:pPr marL="0" indent="0" algn="r">
              <a:buNone/>
            </a:pPr>
            <a:r>
              <a:rPr lang="pl-PL" sz="2000" b="1" dirty="0">
                <a:solidFill>
                  <a:srgbClr val="B41C4F"/>
                </a:solidFill>
              </a:rPr>
              <a:t>– na przykładzie kilku kosztów bezpośrednich </a:t>
            </a:r>
            <a:endParaRPr lang="pl-PL" sz="2400" b="1" dirty="0">
              <a:solidFill>
                <a:srgbClr val="B41C4F"/>
              </a:solidFill>
            </a:endParaRPr>
          </a:p>
        </p:txBody>
      </p:sp>
    </p:spTree>
    <p:extLst>
      <p:ext uri="{BB962C8B-B14F-4D97-AF65-F5344CB8AC3E}">
        <p14:creationId xmlns:p14="http://schemas.microsoft.com/office/powerpoint/2010/main" val="310938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4762872" cy="513863"/>
          </a:xfrm>
        </p:spPr>
        <p:txBody>
          <a:bodyPr/>
          <a:lstStyle/>
          <a:p>
            <a:pPr>
              <a:lnSpc>
                <a:spcPts val="3200"/>
              </a:lnSpc>
            </a:pPr>
            <a:r>
              <a:rPr lang="pl-PL" sz="3200" dirty="0"/>
              <a:t>Koszty wypadku drogowego</a:t>
            </a:r>
          </a:p>
        </p:txBody>
      </p:sp>
      <p:sp>
        <p:nvSpPr>
          <p:cNvPr id="2" name="Symbol zastępczy numeru slajdu 1"/>
          <p:cNvSpPr>
            <a:spLocks noGrp="1"/>
          </p:cNvSpPr>
          <p:nvPr>
            <p:ph type="sldNum" sz="quarter" idx="12"/>
          </p:nvPr>
        </p:nvSpPr>
        <p:spPr>
          <a:xfrm>
            <a:off x="7561312" y="4767263"/>
            <a:ext cx="1259160" cy="273844"/>
          </a:xfrm>
        </p:spPr>
        <p:txBody>
          <a:bodyPr/>
          <a:lstStyle/>
          <a:p>
            <a:fld id="{CF567F1F-167A-4A9C-A046-3C347B49A1AC}" type="slidenum">
              <a:rPr lang="pl-PL" smtClean="0"/>
              <a:pPr/>
              <a:t>6</a:t>
            </a:fld>
            <a:endParaRPr lang="pl-PL"/>
          </a:p>
        </p:txBody>
      </p:sp>
      <p:graphicFrame>
        <p:nvGraphicFramePr>
          <p:cNvPr id="12" name="Symbol zastępczy zawartości 3"/>
          <p:cNvGraphicFramePr>
            <a:graphicFrameLocks noGrp="1"/>
          </p:cNvGraphicFramePr>
          <p:nvPr>
            <p:ph idx="1"/>
            <p:extLst>
              <p:ext uri="{D42A27DB-BD31-4B8C-83A1-F6EECF244321}">
                <p14:modId xmlns:p14="http://schemas.microsoft.com/office/powerpoint/2010/main" val="2436889826"/>
              </p:ext>
            </p:extLst>
          </p:nvPr>
        </p:nvGraphicFramePr>
        <p:xfrm>
          <a:off x="539750" y="1491630"/>
          <a:ext cx="8208963" cy="2107967"/>
        </p:xfrm>
        <a:graphic>
          <a:graphicData uri="http://schemas.openxmlformats.org/drawingml/2006/table">
            <a:tbl>
              <a:tblPr firstRow="1" bandRow="1">
                <a:tableStyleId>{616DA210-FB5B-4158-B5E0-FEB733F419BA}</a:tableStyleId>
              </a:tblPr>
              <a:tblGrid>
                <a:gridCol w="5256386">
                  <a:extLst>
                    <a:ext uri="{9D8B030D-6E8A-4147-A177-3AD203B41FA5}">
                      <a16:colId xmlns:a16="http://schemas.microsoft.com/office/drawing/2014/main" xmlns="" val="20000"/>
                    </a:ext>
                  </a:extLst>
                </a:gridCol>
                <a:gridCol w="2952577">
                  <a:extLst>
                    <a:ext uri="{9D8B030D-6E8A-4147-A177-3AD203B41FA5}">
                      <a16:colId xmlns:a16="http://schemas.microsoft.com/office/drawing/2014/main" xmlns="" val="20003"/>
                    </a:ext>
                  </a:extLst>
                </a:gridCol>
              </a:tblGrid>
              <a:tr h="360040">
                <a:tc>
                  <a:txBody>
                    <a:bodyPr/>
                    <a:lstStyle/>
                    <a:p>
                      <a:pPr algn="ctr"/>
                      <a:r>
                        <a:rPr lang="pl-PL" sz="1400" dirty="0">
                          <a:solidFill>
                            <a:schemeClr val="bg1"/>
                          </a:solidFill>
                        </a:rPr>
                        <a:t>Rodzaj kosztu</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tc>
                  <a:txBody>
                    <a:bodyPr/>
                    <a:lstStyle/>
                    <a:p>
                      <a:pPr algn="ctr"/>
                      <a:r>
                        <a:rPr lang="pl-PL" sz="1400" dirty="0">
                          <a:solidFill>
                            <a:schemeClr val="bg1"/>
                          </a:solidFill>
                        </a:rPr>
                        <a:t>Wartość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41C4F"/>
                    </a:solidFill>
                  </a:tcPr>
                </a:tc>
                <a:extLst>
                  <a:ext uri="{0D108BD9-81ED-4DB2-BD59-A6C34878D82A}">
                    <a16:rowId xmlns:a16="http://schemas.microsoft.com/office/drawing/2014/main" xmlns="" val="10000"/>
                  </a:ext>
                </a:extLst>
              </a:tr>
              <a:tr h="259611">
                <a:tc>
                  <a:txBody>
                    <a:bodyPr/>
                    <a:lstStyle/>
                    <a:p>
                      <a:r>
                        <a:rPr lang="pl-PL" sz="1200" dirty="0">
                          <a:solidFill>
                            <a:schemeClr val="tx1"/>
                          </a:solidFill>
                        </a:rPr>
                        <a:t>koszt</a:t>
                      </a:r>
                      <a:r>
                        <a:rPr lang="pl-PL" sz="1200" baseline="0" dirty="0">
                          <a:solidFill>
                            <a:schemeClr val="tx1"/>
                          </a:solidFill>
                        </a:rPr>
                        <a:t> zniszczonego samochodu: wartość rynkowa 50 000 zł; szkoda całkowita; wartość wraku 0 zł</a:t>
                      </a:r>
                      <a:endParaRPr lang="pl-PL" sz="1200"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endParaRPr lang="pl-PL" sz="1200" kern="1200" dirty="0">
                        <a:solidFill>
                          <a:schemeClr val="tx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2"/>
                  </a:ext>
                </a:extLst>
              </a:tr>
              <a:tr h="292038">
                <a:tc>
                  <a:txBody>
                    <a:bodyPr/>
                    <a:lstStyle/>
                    <a:p>
                      <a:r>
                        <a:rPr lang="pl-PL" sz="1200" dirty="0"/>
                        <a:t>koszt</a:t>
                      </a:r>
                      <a:r>
                        <a:rPr lang="pl-PL" sz="1200" baseline="0" dirty="0"/>
                        <a:t> utraconych zarobków za okres 6 m-</a:t>
                      </a:r>
                      <a:r>
                        <a:rPr lang="pl-PL" sz="1200" baseline="0" dirty="0" err="1"/>
                        <a:t>cy</a:t>
                      </a:r>
                      <a:r>
                        <a:rPr lang="pl-PL" sz="1200" baseline="0" dirty="0"/>
                        <a:t>: zasiłek 80% dotychczasowej pensji </a:t>
                      </a:r>
                      <a:r>
                        <a:rPr lang="pl-PL" sz="1200" baseline="0" dirty="0">
                          <a:solidFill>
                            <a:schemeClr val="tx1"/>
                          </a:solidFill>
                        </a:rPr>
                        <a:t>wynoszącej  3 500 zł / miesiąc</a:t>
                      </a:r>
                      <a:endParaRPr lang="pl-PL" sz="1200"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endParaRPr lang="pl-PL" sz="1200" kern="1200" dirty="0">
                        <a:solidFill>
                          <a:schemeClr val="tx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10003"/>
                  </a:ext>
                </a:extLst>
              </a:tr>
              <a:tr h="259611">
                <a:tc>
                  <a:txBody>
                    <a:bodyPr/>
                    <a:lstStyle/>
                    <a:p>
                      <a:r>
                        <a:rPr lang="pl-PL" sz="1200" baseline="0" dirty="0"/>
                        <a:t>rehabilitacja: 1 zabieg - 125 zł; łącznie 30</a:t>
                      </a:r>
                      <a:r>
                        <a:rPr lang="pl-PL" sz="1200" baseline="0" dirty="0">
                          <a:latin typeface="Lucida Sans Unicode" panose="020B0602030504020204" pitchFamily="34" charset="0"/>
                          <a:cs typeface="Lucida Sans Unicode" panose="020B0602030504020204" pitchFamily="34" charset="0"/>
                        </a:rPr>
                        <a:t> </a:t>
                      </a:r>
                      <a:r>
                        <a:rPr lang="pl-PL" sz="1200" baseline="0" dirty="0"/>
                        <a:t>zabiegów</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algn="ctr"/>
                      <a:endParaRPr lang="pl-PL" sz="1200" kern="1200" dirty="0">
                        <a:solidFill>
                          <a:schemeClr val="tx1"/>
                        </a:solidFill>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297296328"/>
                  </a:ext>
                </a:extLst>
              </a:tr>
              <a:tr h="284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mn-cs"/>
                        </a:rPr>
                        <a:t>koszt lekarstw</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tc>
                  <a:txBody>
                    <a:bodyPr/>
                    <a:lstStyle/>
                    <a:p>
                      <a:pPr algn="ctr"/>
                      <a:r>
                        <a:rPr lang="pl-PL" sz="1200" kern="1200" dirty="0">
                          <a:solidFill>
                            <a:schemeClr val="tx1"/>
                          </a:solidFill>
                          <a:latin typeface="+mn-lt"/>
                          <a:ea typeface="+mn-ea"/>
                          <a:cs typeface="+mn-cs"/>
                        </a:rPr>
                        <a:t>3 500 zł</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7E9"/>
                    </a:solidFill>
                  </a:tcPr>
                </a:tc>
                <a:extLst>
                  <a:ext uri="{0D108BD9-81ED-4DB2-BD59-A6C34878D82A}">
                    <a16:rowId xmlns:a16="http://schemas.microsoft.com/office/drawing/2014/main" xmlns="" val="3361921574"/>
                  </a:ext>
                </a:extLst>
              </a:tr>
              <a:tr h="259611">
                <a:tc>
                  <a:txBody>
                    <a:bodyPr/>
                    <a:lstStyle/>
                    <a:p>
                      <a:pPr algn="l"/>
                      <a:r>
                        <a:rPr lang="pl-PL" sz="1200" dirty="0"/>
                        <a:t>razem</a:t>
                      </a:r>
                      <a:endParaRPr lang="pl-PL" sz="12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D3D5"/>
                    </a:solidFill>
                  </a:tcPr>
                </a:tc>
                <a:extLst>
                  <a:ext uri="{0D108BD9-81ED-4DB2-BD59-A6C34878D82A}">
                    <a16:rowId xmlns:a16="http://schemas.microsoft.com/office/drawing/2014/main" xmlns="" val="10004"/>
                  </a:ext>
                </a:extLst>
              </a:tr>
            </a:tbl>
          </a:graphicData>
        </a:graphic>
      </p:graphicFrame>
      <p:sp>
        <p:nvSpPr>
          <p:cNvPr id="13" name="Symbol zastępczy zawartości 8"/>
          <p:cNvSpPr>
            <a:spLocks noGrp="1"/>
          </p:cNvSpPr>
          <p:nvPr>
            <p:ph idx="13"/>
          </p:nvPr>
        </p:nvSpPr>
        <p:spPr>
          <a:xfrm>
            <a:off x="3347865" y="771550"/>
            <a:ext cx="5387848" cy="360040"/>
          </a:xfrm>
          <a:prstGeom prst="roundRect">
            <a:avLst>
              <a:gd name="adj" fmla="val 13840"/>
            </a:avLst>
          </a:prstGeom>
          <a:noFill/>
        </p:spPr>
        <p:txBody>
          <a:bodyPr/>
          <a:lstStyle/>
          <a:p>
            <a:pPr marL="0" indent="0" algn="r">
              <a:buNone/>
            </a:pPr>
            <a:r>
              <a:rPr lang="pl-PL" sz="2000" b="1" dirty="0">
                <a:solidFill>
                  <a:srgbClr val="B41C4F"/>
                </a:solidFill>
              </a:rPr>
              <a:t>– na przykładzie kilku kosztów bezpośrednich </a:t>
            </a:r>
            <a:endParaRPr lang="pl-PL" sz="2400" b="1" dirty="0">
              <a:solidFill>
                <a:srgbClr val="B41C4F"/>
              </a:solidFill>
            </a:endParaRPr>
          </a:p>
        </p:txBody>
      </p:sp>
    </p:spTree>
    <p:extLst>
      <p:ext uri="{BB962C8B-B14F-4D97-AF65-F5344CB8AC3E}">
        <p14:creationId xmlns:p14="http://schemas.microsoft.com/office/powerpoint/2010/main" val="269690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7211144" cy="513863"/>
          </a:xfrm>
        </p:spPr>
        <p:txBody>
          <a:bodyPr/>
          <a:lstStyle/>
          <a:p>
            <a:pPr>
              <a:lnSpc>
                <a:spcPts val="3200"/>
              </a:lnSpc>
            </a:pPr>
            <a:r>
              <a:rPr lang="pl-PL" sz="2400" dirty="0"/>
              <a:t>Ubezpieczenie OC posiadaczy pojazdów mechanicznych</a:t>
            </a:r>
          </a:p>
        </p:txBody>
      </p:sp>
      <p:sp>
        <p:nvSpPr>
          <p:cNvPr id="2" name="Symbol zastępczy numeru slajdu 1"/>
          <p:cNvSpPr>
            <a:spLocks noGrp="1"/>
          </p:cNvSpPr>
          <p:nvPr>
            <p:ph type="sldNum" sz="quarter" idx="12"/>
          </p:nvPr>
        </p:nvSpPr>
        <p:spPr>
          <a:xfrm>
            <a:off x="7561312" y="4767263"/>
            <a:ext cx="1259160" cy="273844"/>
          </a:xfrm>
        </p:spPr>
        <p:txBody>
          <a:bodyPr/>
          <a:lstStyle/>
          <a:p>
            <a:fld id="{CF567F1F-167A-4A9C-A046-3C347B49A1AC}" type="slidenum">
              <a:rPr lang="pl-PL" smtClean="0"/>
              <a:pPr/>
              <a:t>7</a:t>
            </a:fld>
            <a:endParaRPr lang="pl-PL" dirty="0"/>
          </a:p>
        </p:txBody>
      </p:sp>
      <p:sp>
        <p:nvSpPr>
          <p:cNvPr id="4" name="Symbol zastępczy zawartości 3"/>
          <p:cNvSpPr>
            <a:spLocks noGrp="1"/>
          </p:cNvSpPr>
          <p:nvPr>
            <p:ph idx="1"/>
          </p:nvPr>
        </p:nvSpPr>
        <p:spPr>
          <a:xfrm>
            <a:off x="2722320" y="4478991"/>
            <a:ext cx="3816425" cy="617532"/>
          </a:xfrm>
        </p:spPr>
        <p:txBody>
          <a:bodyPr/>
          <a:lstStyle/>
          <a:p>
            <a:pPr marL="0" indent="0" algn="ctr">
              <a:buNone/>
            </a:pPr>
            <a:r>
              <a:rPr lang="pl-PL" b="1" dirty="0"/>
              <a:t>ZAKŁAD UBEZPIECZEŃ WYPŁACA </a:t>
            </a:r>
            <a:br>
              <a:rPr lang="pl-PL" b="1" dirty="0"/>
            </a:br>
            <a:r>
              <a:rPr lang="pl-PL" b="1" dirty="0"/>
              <a:t>ZA SPRAWCĘ ODSZKODOWANIE</a:t>
            </a:r>
          </a:p>
        </p:txBody>
      </p:sp>
      <p:sp>
        <p:nvSpPr>
          <p:cNvPr id="9"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3104892" y="964100"/>
            <a:ext cx="3051284" cy="648072"/>
          </a:xfrm>
          <a:prstGeom prst="roundRect">
            <a:avLst>
              <a:gd name="adj" fmla="val 16667"/>
            </a:avLst>
          </a:prstGeom>
          <a:solidFill>
            <a:srgbClr val="A8A9A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a:buNone/>
            </a:pPr>
            <a:r>
              <a:rPr lang="pl-PL" sz="1500" b="1" dirty="0">
                <a:solidFill>
                  <a:srgbClr val="B41C4F"/>
                </a:solidFill>
                <a:latin typeface="+mn-lt"/>
              </a:rPr>
              <a:t>Sprawca, który wyrządził szkodę </a:t>
            </a:r>
            <a:br>
              <a:rPr lang="pl-PL" sz="1500" b="1" dirty="0">
                <a:solidFill>
                  <a:srgbClr val="B41C4F"/>
                </a:solidFill>
                <a:latin typeface="+mn-lt"/>
              </a:rPr>
            </a:br>
            <a:r>
              <a:rPr lang="pl-PL" sz="1500" b="1" dirty="0">
                <a:solidFill>
                  <a:srgbClr val="B41C4F"/>
                </a:solidFill>
                <a:latin typeface="+mn-lt"/>
              </a:rPr>
              <a:t>jest zobowiązany do jej naprawienia</a:t>
            </a:r>
          </a:p>
        </p:txBody>
      </p:sp>
      <p:grpSp>
        <p:nvGrpSpPr>
          <p:cNvPr id="18" name="Grupa 17"/>
          <p:cNvGrpSpPr/>
          <p:nvPr/>
        </p:nvGrpSpPr>
        <p:grpSpPr>
          <a:xfrm>
            <a:off x="1098369" y="2355726"/>
            <a:ext cx="985068" cy="1368152"/>
            <a:chOff x="1115616" y="1707654"/>
            <a:chExt cx="1296144" cy="1800200"/>
          </a:xfrm>
        </p:grpSpPr>
        <p:sp>
          <p:nvSpPr>
            <p:cNvPr id="5" name="Elipsa 4"/>
            <p:cNvSpPr/>
            <p:nvPr/>
          </p:nvSpPr>
          <p:spPr>
            <a:xfrm>
              <a:off x="1475656" y="1707654"/>
              <a:ext cx="576064" cy="576064"/>
            </a:xfrm>
            <a:prstGeom prst="ellipse">
              <a:avLst/>
            </a:prstGeom>
            <a:no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1190565" y="2289600"/>
              <a:ext cx="1146245" cy="1146245"/>
            </a:xfrm>
            <a:prstGeom prst="ellipse">
              <a:avLst/>
            </a:prstGeom>
            <a:noFill/>
            <a:ln>
              <a:solidFill>
                <a:srgbClr val="B41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1115616" y="2862722"/>
              <a:ext cx="1296144" cy="645132"/>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p:cNvGrpSpPr/>
          <p:nvPr/>
        </p:nvGrpSpPr>
        <p:grpSpPr>
          <a:xfrm>
            <a:off x="6999836" y="2342296"/>
            <a:ext cx="991228" cy="1376704"/>
            <a:chOff x="6732240" y="1707654"/>
            <a:chExt cx="1296144" cy="1800200"/>
          </a:xfrm>
        </p:grpSpPr>
        <p:sp>
          <p:nvSpPr>
            <p:cNvPr id="15" name="Elipsa 14"/>
            <p:cNvSpPr/>
            <p:nvPr/>
          </p:nvSpPr>
          <p:spPr>
            <a:xfrm>
              <a:off x="7089339" y="1707654"/>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Elipsa 15"/>
            <p:cNvSpPr/>
            <p:nvPr/>
          </p:nvSpPr>
          <p:spPr>
            <a:xfrm>
              <a:off x="6804248" y="2289600"/>
              <a:ext cx="1146245" cy="1146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p:cNvSpPr/>
            <p:nvPr/>
          </p:nvSpPr>
          <p:spPr>
            <a:xfrm>
              <a:off x="6732240" y="2862722"/>
              <a:ext cx="1296144" cy="645132"/>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Symbol zastępczy zawartości 8"/>
          <p:cNvSpPr>
            <a:spLocks noGrp="1"/>
          </p:cNvSpPr>
          <p:nvPr>
            <p:ph idx="13"/>
          </p:nvPr>
        </p:nvSpPr>
        <p:spPr>
          <a:xfrm>
            <a:off x="870823" y="3181966"/>
            <a:ext cx="1440160" cy="541911"/>
          </a:xfrm>
          <a:prstGeom prst="roundRect">
            <a:avLst>
              <a:gd name="adj" fmla="val 4289"/>
            </a:avLst>
          </a:prstGeom>
        </p:spPr>
        <p:txBody>
          <a:bodyPr anchor="ctr"/>
          <a:lstStyle/>
          <a:p>
            <a:pPr marL="0" indent="0" algn="ctr">
              <a:spcBef>
                <a:spcPts val="600"/>
              </a:spcBef>
              <a:buNone/>
            </a:pPr>
            <a:r>
              <a:rPr lang="pl-PL" sz="1400" b="1" dirty="0"/>
              <a:t>Sprawca ubezpieczony</a:t>
            </a:r>
          </a:p>
        </p:txBody>
      </p:sp>
      <p:pic>
        <p:nvPicPr>
          <p:cNvPr id="22" name="Obraz 21"/>
          <p:cNvPicPr>
            <a:picLocks noChangeAspect="1"/>
          </p:cNvPicPr>
          <p:nvPr/>
        </p:nvPicPr>
        <p:blipFill rotWithShape="1">
          <a:blip r:embed="rId3" cstate="print">
            <a:extLst>
              <a:ext uri="{28A0092B-C50C-407E-A947-70E740481C1C}">
                <a14:useLocalDpi xmlns:a14="http://schemas.microsoft.com/office/drawing/2010/main" val="0"/>
              </a:ext>
            </a:extLst>
          </a:blip>
          <a:srcRect l="18439" t="16608" r="18586" b="19200"/>
          <a:stretch/>
        </p:blipFill>
        <p:spPr>
          <a:xfrm>
            <a:off x="4030426" y="3609327"/>
            <a:ext cx="1261654" cy="852532"/>
          </a:xfrm>
          <a:prstGeom prst="rect">
            <a:avLst/>
          </a:prstGeom>
        </p:spPr>
      </p:pic>
      <p:sp>
        <p:nvSpPr>
          <p:cNvPr id="27" name="Symbol zastępczy zawartości 8"/>
          <p:cNvSpPr>
            <a:spLocks noGrp="1"/>
          </p:cNvSpPr>
          <p:nvPr>
            <p:ph idx="13"/>
          </p:nvPr>
        </p:nvSpPr>
        <p:spPr>
          <a:xfrm>
            <a:off x="6804248" y="3168536"/>
            <a:ext cx="1446044" cy="541911"/>
          </a:xfrm>
          <a:prstGeom prst="roundRect">
            <a:avLst>
              <a:gd name="adj" fmla="val 4289"/>
            </a:avLst>
          </a:prstGeom>
        </p:spPr>
        <p:txBody>
          <a:bodyPr anchor="ctr"/>
          <a:lstStyle/>
          <a:p>
            <a:pPr marL="0" indent="0" algn="ctr">
              <a:spcBef>
                <a:spcPts val="600"/>
              </a:spcBef>
              <a:buNone/>
            </a:pPr>
            <a:r>
              <a:rPr lang="pl-PL" sz="1400" b="1" dirty="0"/>
              <a:t>Poszkodowany</a:t>
            </a:r>
          </a:p>
        </p:txBody>
      </p:sp>
      <p:pic>
        <p:nvPicPr>
          <p:cNvPr id="29" name="Obraz 28"/>
          <p:cNvPicPr>
            <a:picLocks noChangeAspect="1"/>
          </p:cNvPicPr>
          <p:nvPr/>
        </p:nvPicPr>
        <p:blipFill rotWithShape="1">
          <a:blip r:embed="rId4" cstate="print">
            <a:extLst>
              <a:ext uri="{28A0092B-C50C-407E-A947-70E740481C1C}">
                <a14:useLocalDpi xmlns:a14="http://schemas.microsoft.com/office/drawing/2010/main" val="0"/>
              </a:ext>
            </a:extLst>
          </a:blip>
          <a:srcRect l="75905" t="58589" r="3661" b="29013"/>
          <a:stretch/>
        </p:blipFill>
        <p:spPr>
          <a:xfrm>
            <a:off x="2916238" y="1491630"/>
            <a:ext cx="3219700" cy="1589074"/>
          </a:xfrm>
          <a:prstGeom prst="rect">
            <a:avLst/>
          </a:prstGeom>
        </p:spPr>
      </p:pic>
      <p:cxnSp>
        <p:nvCxnSpPr>
          <p:cNvPr id="31" name="Łącznik prostoliniowy 30"/>
          <p:cNvCxnSpPr>
            <a:stCxn id="29" idx="1"/>
          </p:cNvCxnSpPr>
          <p:nvPr/>
        </p:nvCxnSpPr>
        <p:spPr>
          <a:xfrm flipH="1">
            <a:off x="2026475" y="2286167"/>
            <a:ext cx="889763" cy="257176"/>
          </a:xfrm>
          <a:prstGeom prst="line">
            <a:avLst/>
          </a:prstGeom>
          <a:ln w="28575">
            <a:solidFill>
              <a:srgbClr val="B41C4F"/>
            </a:solidFill>
            <a:prstDash val="sysDot"/>
          </a:ln>
        </p:spPr>
        <p:style>
          <a:lnRef idx="1">
            <a:schemeClr val="accent1"/>
          </a:lnRef>
          <a:fillRef idx="0">
            <a:schemeClr val="accent1"/>
          </a:fillRef>
          <a:effectRef idx="0">
            <a:schemeClr val="accent1"/>
          </a:effectRef>
          <a:fontRef idx="minor">
            <a:schemeClr val="tx1"/>
          </a:fontRef>
        </p:style>
      </p:cxnSp>
      <p:cxnSp>
        <p:nvCxnSpPr>
          <p:cNvPr id="35" name="Łącznik prostoliniowy 34"/>
          <p:cNvCxnSpPr/>
          <p:nvPr/>
        </p:nvCxnSpPr>
        <p:spPr>
          <a:xfrm>
            <a:off x="6128636" y="2235579"/>
            <a:ext cx="926268" cy="30776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Łącznik łamany 35"/>
          <p:cNvCxnSpPr>
            <a:stCxn id="7" idx="2"/>
          </p:cNvCxnSpPr>
          <p:nvPr/>
        </p:nvCxnSpPr>
        <p:spPr>
          <a:xfrm rot="16200000" flipH="1">
            <a:off x="1929323" y="3385457"/>
            <a:ext cx="936104" cy="1612945"/>
          </a:xfrm>
          <a:prstGeom prst="bentConnector2">
            <a:avLst/>
          </a:prstGeom>
          <a:ln w="19050">
            <a:solidFill>
              <a:srgbClr val="B41C4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Łącznik łamany 40"/>
          <p:cNvCxnSpPr>
            <a:endCxn id="19" idx="2"/>
          </p:cNvCxnSpPr>
          <p:nvPr/>
        </p:nvCxnSpPr>
        <p:spPr>
          <a:xfrm flipV="1">
            <a:off x="6110496" y="3719000"/>
            <a:ext cx="1384954" cy="940982"/>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Symbol zastępczy zawartości 3"/>
          <p:cNvSpPr>
            <a:spLocks noGrp="1"/>
          </p:cNvSpPr>
          <p:nvPr>
            <p:ph idx="1"/>
          </p:nvPr>
        </p:nvSpPr>
        <p:spPr>
          <a:xfrm>
            <a:off x="1590902" y="4320817"/>
            <a:ext cx="1440160" cy="329500"/>
          </a:xfrm>
        </p:spPr>
        <p:txBody>
          <a:bodyPr/>
          <a:lstStyle/>
          <a:p>
            <a:pPr marL="0" indent="0" algn="ctr">
              <a:buNone/>
            </a:pPr>
            <a:r>
              <a:rPr lang="pl-PL" b="1" dirty="0">
                <a:solidFill>
                  <a:srgbClr val="B41C4F"/>
                </a:solidFill>
              </a:rPr>
              <a:t>składka</a:t>
            </a:r>
          </a:p>
        </p:txBody>
      </p:sp>
      <p:sp>
        <p:nvSpPr>
          <p:cNvPr id="46" name="Symbol zastępczy zawartości 3"/>
          <p:cNvSpPr>
            <a:spLocks noGrp="1"/>
          </p:cNvSpPr>
          <p:nvPr>
            <p:ph idx="1"/>
          </p:nvPr>
        </p:nvSpPr>
        <p:spPr>
          <a:xfrm>
            <a:off x="6062208" y="4320817"/>
            <a:ext cx="1440160" cy="329500"/>
          </a:xfrm>
        </p:spPr>
        <p:txBody>
          <a:bodyPr/>
          <a:lstStyle/>
          <a:p>
            <a:pPr marL="0" indent="0" algn="ctr">
              <a:buNone/>
            </a:pPr>
            <a:r>
              <a:rPr lang="pl-PL" b="1" dirty="0">
                <a:solidFill>
                  <a:schemeClr val="tx2"/>
                </a:solidFill>
              </a:rPr>
              <a:t>odszkodowanie</a:t>
            </a:r>
          </a:p>
        </p:txBody>
      </p:sp>
    </p:spTree>
    <p:extLst>
      <p:ext uri="{BB962C8B-B14F-4D97-AF65-F5344CB8AC3E}">
        <p14:creationId xmlns:p14="http://schemas.microsoft.com/office/powerpoint/2010/main" val="93462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57200" y="329695"/>
            <a:ext cx="8003232" cy="441855"/>
          </a:xfrm>
        </p:spPr>
        <p:txBody>
          <a:bodyPr/>
          <a:lstStyle/>
          <a:p>
            <a:pPr>
              <a:lnSpc>
                <a:spcPts val="3200"/>
              </a:lnSpc>
            </a:pPr>
            <a:r>
              <a:rPr lang="pl-PL" sz="2400" dirty="0"/>
              <a:t>Najwyższe odszkodowanie z ubezpieczenia OC P.P.M. w 2017 r.</a:t>
            </a:r>
          </a:p>
        </p:txBody>
      </p:sp>
      <p:sp>
        <p:nvSpPr>
          <p:cNvPr id="2" name="Symbol zastępczy numeru slajdu 1"/>
          <p:cNvSpPr>
            <a:spLocks noGrp="1"/>
          </p:cNvSpPr>
          <p:nvPr>
            <p:ph type="sldNum" sz="quarter" idx="12"/>
          </p:nvPr>
        </p:nvSpPr>
        <p:spPr>
          <a:xfrm>
            <a:off x="7561312" y="4767263"/>
            <a:ext cx="1259160" cy="273844"/>
          </a:xfrm>
        </p:spPr>
        <p:txBody>
          <a:bodyPr/>
          <a:lstStyle/>
          <a:p>
            <a:fld id="{CF567F1F-167A-4A9C-A046-3C347B49A1AC}" type="slidenum">
              <a:rPr lang="pl-PL" smtClean="0"/>
              <a:pPr/>
              <a:t>8</a:t>
            </a:fld>
            <a:endParaRPr lang="pl-PL" dirty="0"/>
          </a:p>
        </p:txBody>
      </p:sp>
      <p:sp>
        <p:nvSpPr>
          <p:cNvPr id="9"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5809181" y="1563638"/>
            <a:ext cx="2952329" cy="1296144"/>
          </a:xfrm>
          <a:prstGeom prst="roundRect">
            <a:avLst>
              <a:gd name="adj" fmla="val 16667"/>
            </a:avLst>
          </a:prstGeom>
          <a:solidFill>
            <a:srgbClr val="A8A9A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a:buNone/>
            </a:pPr>
            <a:r>
              <a:rPr lang="pl-PL" sz="2800" b="1" dirty="0">
                <a:solidFill>
                  <a:srgbClr val="B41C4F"/>
                </a:solidFill>
                <a:latin typeface="+mj-lt"/>
              </a:rPr>
              <a:t>4 155 775 zł</a:t>
            </a:r>
            <a:br>
              <a:rPr lang="pl-PL" sz="2800" b="1" dirty="0">
                <a:solidFill>
                  <a:srgbClr val="B41C4F"/>
                </a:solidFill>
                <a:latin typeface="+mj-lt"/>
              </a:rPr>
            </a:br>
            <a:r>
              <a:rPr lang="pl-PL" sz="1400" b="1" dirty="0">
                <a:solidFill>
                  <a:srgbClr val="B41C4F"/>
                </a:solidFill>
                <a:latin typeface="+mj-lt"/>
              </a:rPr>
              <a:t>odszkodowania </a:t>
            </a:r>
            <a:r>
              <a:rPr lang="pl-PL" sz="1200" dirty="0">
                <a:solidFill>
                  <a:schemeClr val="bg1"/>
                </a:solidFill>
                <a:latin typeface="+mj-lt"/>
              </a:rPr>
              <a:t/>
            </a:r>
            <a:br>
              <a:rPr lang="pl-PL" sz="1200" dirty="0">
                <a:solidFill>
                  <a:schemeClr val="bg1"/>
                </a:solidFill>
                <a:latin typeface="+mj-lt"/>
              </a:rPr>
            </a:br>
            <a:r>
              <a:rPr lang="pl-PL" sz="1200" dirty="0">
                <a:solidFill>
                  <a:schemeClr val="bg1"/>
                </a:solidFill>
                <a:latin typeface="+mj-lt"/>
              </a:rPr>
              <a:t>wypłacone </a:t>
            </a:r>
            <a:r>
              <a:rPr lang="pl-PL" sz="1400" b="1" dirty="0">
                <a:solidFill>
                  <a:srgbClr val="B41C4F"/>
                </a:solidFill>
                <a:latin typeface="+mj-lt"/>
              </a:rPr>
              <a:t>z tytułu jednego zdarzenia </a:t>
            </a:r>
            <a:r>
              <a:rPr lang="pl-PL" sz="1200" dirty="0">
                <a:solidFill>
                  <a:schemeClr val="bg1"/>
                </a:solidFill>
                <a:latin typeface="+mj-lt"/>
              </a:rPr>
              <a:t/>
            </a:r>
            <a:br>
              <a:rPr lang="pl-PL" sz="1200" dirty="0">
                <a:solidFill>
                  <a:schemeClr val="bg1"/>
                </a:solidFill>
                <a:latin typeface="+mj-lt"/>
              </a:rPr>
            </a:br>
            <a:r>
              <a:rPr lang="pl-PL" sz="1200" dirty="0">
                <a:solidFill>
                  <a:schemeClr val="bg1"/>
                </a:solidFill>
                <a:latin typeface="+mj-lt"/>
              </a:rPr>
              <a:t>drogowego z ubezpieczenia OC P.P.M. </a:t>
            </a:r>
            <a:br>
              <a:rPr lang="pl-PL" sz="1200" dirty="0">
                <a:solidFill>
                  <a:schemeClr val="bg1"/>
                </a:solidFill>
                <a:latin typeface="+mj-lt"/>
              </a:rPr>
            </a:br>
            <a:r>
              <a:rPr lang="pl-PL" sz="1200" dirty="0">
                <a:solidFill>
                  <a:schemeClr val="bg1"/>
                </a:solidFill>
                <a:latin typeface="+mj-lt"/>
              </a:rPr>
              <a:t>w Polsce w 2017 roku</a:t>
            </a:r>
            <a:endParaRPr lang="pl-PL" sz="1200" b="1" dirty="0">
              <a:solidFill>
                <a:schemeClr val="bg1"/>
              </a:solidFill>
              <a:latin typeface="+mj-lt"/>
            </a:endParaRPr>
          </a:p>
        </p:txBody>
      </p:sp>
      <p:sp>
        <p:nvSpPr>
          <p:cNvPr id="24" name="AutoShape 2">
            <a:extLst>
              <a:ext uri="{FF2B5EF4-FFF2-40B4-BE49-F238E27FC236}">
                <a16:creationId xmlns:a16="http://schemas.microsoft.com/office/drawing/2014/main" xmlns="" id="{7E46FDBE-0E96-4A37-A2D4-DCFEF58B6FCD}"/>
              </a:ext>
            </a:extLst>
          </p:cNvPr>
          <p:cNvSpPr>
            <a:spLocks noChangeArrowheads="1"/>
          </p:cNvSpPr>
          <p:nvPr/>
        </p:nvSpPr>
        <p:spPr bwMode="auto">
          <a:xfrm>
            <a:off x="539750" y="1562829"/>
            <a:ext cx="2952000" cy="1296144"/>
          </a:xfrm>
          <a:prstGeom prst="roundRect">
            <a:avLst>
              <a:gd name="adj" fmla="val 16667"/>
            </a:avLst>
          </a:prstGeom>
          <a:solidFill>
            <a:srgbClr val="A8A9A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6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a:buNone/>
            </a:pPr>
            <a:r>
              <a:rPr lang="pl-PL" sz="2800" b="1" dirty="0">
                <a:solidFill>
                  <a:schemeClr val="tx2"/>
                </a:solidFill>
                <a:latin typeface="+mj-lt"/>
              </a:rPr>
              <a:t>560 zł</a:t>
            </a:r>
            <a:br>
              <a:rPr lang="pl-PL" sz="2800" b="1" dirty="0">
                <a:solidFill>
                  <a:schemeClr val="tx2"/>
                </a:solidFill>
                <a:latin typeface="+mj-lt"/>
              </a:rPr>
            </a:br>
            <a:r>
              <a:rPr lang="pl-PL" sz="1400" b="1" dirty="0">
                <a:solidFill>
                  <a:schemeClr val="tx2"/>
                </a:solidFill>
                <a:latin typeface="+mj-lt"/>
              </a:rPr>
              <a:t>średnia składka </a:t>
            </a:r>
            <a:r>
              <a:rPr lang="pl-PL" sz="1400" b="1" dirty="0">
                <a:solidFill>
                  <a:srgbClr val="B41C4F"/>
                </a:solidFill>
                <a:latin typeface="+mj-lt"/>
              </a:rPr>
              <a:t/>
            </a:r>
            <a:br>
              <a:rPr lang="pl-PL" sz="1400" b="1" dirty="0">
                <a:solidFill>
                  <a:srgbClr val="B41C4F"/>
                </a:solidFill>
                <a:latin typeface="+mj-lt"/>
              </a:rPr>
            </a:br>
            <a:r>
              <a:rPr lang="pl-PL" sz="1200" dirty="0">
                <a:solidFill>
                  <a:schemeClr val="bg1"/>
                </a:solidFill>
                <a:latin typeface="+mj-lt"/>
              </a:rPr>
              <a:t>za ubezpieczenie OC posiadaczy </a:t>
            </a:r>
            <a:br>
              <a:rPr lang="pl-PL" sz="1200" dirty="0">
                <a:solidFill>
                  <a:schemeClr val="bg1"/>
                </a:solidFill>
                <a:latin typeface="+mj-lt"/>
              </a:rPr>
            </a:br>
            <a:r>
              <a:rPr lang="pl-PL" sz="1200" dirty="0">
                <a:solidFill>
                  <a:schemeClr val="bg1"/>
                </a:solidFill>
                <a:latin typeface="+mj-lt"/>
              </a:rPr>
              <a:t>pojazdów mechanicznych w 2017 roku</a:t>
            </a:r>
          </a:p>
        </p:txBody>
      </p:sp>
      <p:grpSp>
        <p:nvGrpSpPr>
          <p:cNvPr id="247" name="Grupa 246"/>
          <p:cNvGrpSpPr/>
          <p:nvPr/>
        </p:nvGrpSpPr>
        <p:grpSpPr>
          <a:xfrm>
            <a:off x="2185890" y="3509906"/>
            <a:ext cx="4440232" cy="1203298"/>
            <a:chOff x="1749720" y="3688614"/>
            <a:chExt cx="5368604" cy="1454886"/>
          </a:xfrm>
        </p:grpSpPr>
        <p:grpSp>
          <p:nvGrpSpPr>
            <p:cNvPr id="246" name="Grupa 245"/>
            <p:cNvGrpSpPr/>
            <p:nvPr/>
          </p:nvGrpSpPr>
          <p:grpSpPr>
            <a:xfrm>
              <a:off x="2542018" y="3688614"/>
              <a:ext cx="4576306" cy="548092"/>
              <a:chOff x="2274474" y="2947476"/>
              <a:chExt cx="4576306" cy="548092"/>
            </a:xfrm>
          </p:grpSpPr>
          <p:grpSp>
            <p:nvGrpSpPr>
              <p:cNvPr id="142" name="Grupa 141"/>
              <p:cNvGrpSpPr>
                <a:grpSpLocks noChangeAspect="1"/>
              </p:cNvGrpSpPr>
              <p:nvPr/>
            </p:nvGrpSpPr>
            <p:grpSpPr>
              <a:xfrm>
                <a:off x="2274474" y="2947476"/>
                <a:ext cx="394626" cy="548092"/>
                <a:chOff x="3131840" y="1962622"/>
                <a:chExt cx="1296144" cy="1800200"/>
              </a:xfrm>
            </p:grpSpPr>
            <p:grpSp>
              <p:nvGrpSpPr>
                <p:cNvPr id="143" name="Grupa 142"/>
                <p:cNvGrpSpPr/>
                <p:nvPr/>
              </p:nvGrpSpPr>
              <p:grpSpPr>
                <a:xfrm>
                  <a:off x="3131840" y="1962622"/>
                  <a:ext cx="1296144" cy="1800200"/>
                  <a:chOff x="1115616" y="1707654"/>
                  <a:chExt cx="1296144" cy="1800200"/>
                </a:xfrm>
              </p:grpSpPr>
              <p:sp>
                <p:nvSpPr>
                  <p:cNvPr id="145" name="Elipsa 144"/>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6" name="Elipsa 145"/>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7" name="Prostokąt 146"/>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44" name="Łącznik prostoliniowy 143"/>
                <p:cNvCxnSpPr>
                  <a:stCxn id="146" idx="2"/>
                  <a:endCxn id="146"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96" name="Grupa 195"/>
              <p:cNvGrpSpPr>
                <a:grpSpLocks noChangeAspect="1"/>
              </p:cNvGrpSpPr>
              <p:nvPr/>
            </p:nvGrpSpPr>
            <p:grpSpPr>
              <a:xfrm>
                <a:off x="2797184" y="2947476"/>
                <a:ext cx="394626" cy="548092"/>
                <a:chOff x="3131840" y="1962622"/>
                <a:chExt cx="1296144" cy="1800200"/>
              </a:xfrm>
            </p:grpSpPr>
            <p:grpSp>
              <p:nvGrpSpPr>
                <p:cNvPr id="197" name="Grupa 196"/>
                <p:cNvGrpSpPr/>
                <p:nvPr/>
              </p:nvGrpSpPr>
              <p:grpSpPr>
                <a:xfrm>
                  <a:off x="3131840" y="1962622"/>
                  <a:ext cx="1296144" cy="1800200"/>
                  <a:chOff x="1115616" y="1707654"/>
                  <a:chExt cx="1296144" cy="1800200"/>
                </a:xfrm>
              </p:grpSpPr>
              <p:sp>
                <p:nvSpPr>
                  <p:cNvPr id="199" name="Elipsa 198"/>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0" name="Elipsa 199"/>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Prostokąt 200"/>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98" name="Łącznik prostoliniowy 197"/>
                <p:cNvCxnSpPr>
                  <a:stCxn id="200" idx="2"/>
                  <a:endCxn id="200"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02" name="Grupa 201"/>
              <p:cNvGrpSpPr>
                <a:grpSpLocks noChangeAspect="1"/>
              </p:cNvGrpSpPr>
              <p:nvPr/>
            </p:nvGrpSpPr>
            <p:grpSpPr>
              <a:xfrm>
                <a:off x="3319894" y="2947476"/>
                <a:ext cx="394626" cy="548092"/>
                <a:chOff x="3131840" y="1962622"/>
                <a:chExt cx="1296144" cy="1800200"/>
              </a:xfrm>
            </p:grpSpPr>
            <p:grpSp>
              <p:nvGrpSpPr>
                <p:cNvPr id="203" name="Grupa 202"/>
                <p:cNvGrpSpPr/>
                <p:nvPr/>
              </p:nvGrpSpPr>
              <p:grpSpPr>
                <a:xfrm>
                  <a:off x="3131840" y="1962622"/>
                  <a:ext cx="1296144" cy="1800200"/>
                  <a:chOff x="1115616" y="1707654"/>
                  <a:chExt cx="1296144" cy="1800200"/>
                </a:xfrm>
              </p:grpSpPr>
              <p:sp>
                <p:nvSpPr>
                  <p:cNvPr id="205" name="Elipsa 204"/>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6" name="Elipsa 205"/>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7" name="Prostokąt 206"/>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04" name="Łącznik prostoliniowy 203"/>
                <p:cNvCxnSpPr>
                  <a:stCxn id="206" idx="2"/>
                  <a:endCxn id="206"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08" name="Grupa 207"/>
              <p:cNvGrpSpPr>
                <a:grpSpLocks noChangeAspect="1"/>
              </p:cNvGrpSpPr>
              <p:nvPr/>
            </p:nvGrpSpPr>
            <p:grpSpPr>
              <a:xfrm>
                <a:off x="3842604" y="2947476"/>
                <a:ext cx="394626" cy="548092"/>
                <a:chOff x="3131840" y="1962622"/>
                <a:chExt cx="1296144" cy="1800200"/>
              </a:xfrm>
            </p:grpSpPr>
            <p:grpSp>
              <p:nvGrpSpPr>
                <p:cNvPr id="209" name="Grupa 208"/>
                <p:cNvGrpSpPr/>
                <p:nvPr/>
              </p:nvGrpSpPr>
              <p:grpSpPr>
                <a:xfrm>
                  <a:off x="3131840" y="1962622"/>
                  <a:ext cx="1296144" cy="1800200"/>
                  <a:chOff x="1115616" y="1707654"/>
                  <a:chExt cx="1296144" cy="1800200"/>
                </a:xfrm>
              </p:grpSpPr>
              <p:sp>
                <p:nvSpPr>
                  <p:cNvPr id="211" name="Elipsa 210"/>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2" name="Elipsa 211"/>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3" name="Prostokąt 212"/>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10" name="Łącznik prostoliniowy 209"/>
                <p:cNvCxnSpPr>
                  <a:stCxn id="212" idx="2"/>
                  <a:endCxn id="212"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14" name="Grupa 213"/>
              <p:cNvGrpSpPr>
                <a:grpSpLocks noChangeAspect="1"/>
              </p:cNvGrpSpPr>
              <p:nvPr/>
            </p:nvGrpSpPr>
            <p:grpSpPr>
              <a:xfrm>
                <a:off x="4365314" y="2947476"/>
                <a:ext cx="394626" cy="548092"/>
                <a:chOff x="3131840" y="1962622"/>
                <a:chExt cx="1296144" cy="1800200"/>
              </a:xfrm>
            </p:grpSpPr>
            <p:grpSp>
              <p:nvGrpSpPr>
                <p:cNvPr id="215" name="Grupa 214"/>
                <p:cNvGrpSpPr/>
                <p:nvPr/>
              </p:nvGrpSpPr>
              <p:grpSpPr>
                <a:xfrm>
                  <a:off x="3131840" y="1962622"/>
                  <a:ext cx="1296144" cy="1800200"/>
                  <a:chOff x="1115616" y="1707654"/>
                  <a:chExt cx="1296144" cy="1800200"/>
                </a:xfrm>
              </p:grpSpPr>
              <p:sp>
                <p:nvSpPr>
                  <p:cNvPr id="217" name="Elipsa 216"/>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8" name="Elipsa 217"/>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9" name="Prostokąt 218"/>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16" name="Łącznik prostoliniowy 215"/>
                <p:cNvCxnSpPr>
                  <a:stCxn id="218" idx="2"/>
                  <a:endCxn id="218"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0" name="Grupa 219"/>
              <p:cNvGrpSpPr>
                <a:grpSpLocks noChangeAspect="1"/>
              </p:cNvGrpSpPr>
              <p:nvPr/>
            </p:nvGrpSpPr>
            <p:grpSpPr>
              <a:xfrm>
                <a:off x="4888024" y="2947476"/>
                <a:ext cx="394626" cy="548092"/>
                <a:chOff x="3131840" y="1962622"/>
                <a:chExt cx="1296144" cy="1800200"/>
              </a:xfrm>
            </p:grpSpPr>
            <p:grpSp>
              <p:nvGrpSpPr>
                <p:cNvPr id="221" name="Grupa 220"/>
                <p:cNvGrpSpPr/>
                <p:nvPr/>
              </p:nvGrpSpPr>
              <p:grpSpPr>
                <a:xfrm>
                  <a:off x="3131840" y="1962622"/>
                  <a:ext cx="1296144" cy="1800200"/>
                  <a:chOff x="1115616" y="1707654"/>
                  <a:chExt cx="1296144" cy="1800200"/>
                </a:xfrm>
              </p:grpSpPr>
              <p:sp>
                <p:nvSpPr>
                  <p:cNvPr id="223" name="Elipsa 222"/>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4" name="Elipsa 223"/>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5" name="Prostokąt 224"/>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22" name="Łącznik prostoliniowy 221"/>
                <p:cNvCxnSpPr>
                  <a:stCxn id="224" idx="2"/>
                  <a:endCxn id="224"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6" name="Grupa 225"/>
              <p:cNvGrpSpPr>
                <a:grpSpLocks noChangeAspect="1"/>
              </p:cNvGrpSpPr>
              <p:nvPr/>
            </p:nvGrpSpPr>
            <p:grpSpPr>
              <a:xfrm>
                <a:off x="5410734" y="2947476"/>
                <a:ext cx="394626" cy="548092"/>
                <a:chOff x="3131840" y="1962622"/>
                <a:chExt cx="1296144" cy="1800200"/>
              </a:xfrm>
            </p:grpSpPr>
            <p:grpSp>
              <p:nvGrpSpPr>
                <p:cNvPr id="227" name="Grupa 226"/>
                <p:cNvGrpSpPr/>
                <p:nvPr/>
              </p:nvGrpSpPr>
              <p:grpSpPr>
                <a:xfrm>
                  <a:off x="3131840" y="1962622"/>
                  <a:ext cx="1296144" cy="1800200"/>
                  <a:chOff x="1115616" y="1707654"/>
                  <a:chExt cx="1296144" cy="1800200"/>
                </a:xfrm>
              </p:grpSpPr>
              <p:sp>
                <p:nvSpPr>
                  <p:cNvPr id="229" name="Elipsa 228"/>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0" name="Elipsa 229"/>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1" name="Prostokąt 230"/>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28" name="Łącznik prostoliniowy 227"/>
                <p:cNvCxnSpPr>
                  <a:stCxn id="230" idx="2"/>
                  <a:endCxn id="230"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2" name="Grupa 231"/>
              <p:cNvGrpSpPr>
                <a:grpSpLocks noChangeAspect="1"/>
              </p:cNvGrpSpPr>
              <p:nvPr/>
            </p:nvGrpSpPr>
            <p:grpSpPr>
              <a:xfrm>
                <a:off x="5933444" y="2947476"/>
                <a:ext cx="394626" cy="548092"/>
                <a:chOff x="3131840" y="1962622"/>
                <a:chExt cx="1296144" cy="1800200"/>
              </a:xfrm>
            </p:grpSpPr>
            <p:grpSp>
              <p:nvGrpSpPr>
                <p:cNvPr id="233" name="Grupa 232"/>
                <p:cNvGrpSpPr/>
                <p:nvPr/>
              </p:nvGrpSpPr>
              <p:grpSpPr>
                <a:xfrm>
                  <a:off x="3131840" y="1962622"/>
                  <a:ext cx="1296144" cy="1800200"/>
                  <a:chOff x="1115616" y="1707654"/>
                  <a:chExt cx="1296144" cy="1800200"/>
                </a:xfrm>
              </p:grpSpPr>
              <p:sp>
                <p:nvSpPr>
                  <p:cNvPr id="235" name="Elipsa 234"/>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6" name="Elipsa 235"/>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7" name="Prostokąt 236"/>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34" name="Łącznik prostoliniowy 233"/>
                <p:cNvCxnSpPr>
                  <a:stCxn id="236" idx="2"/>
                  <a:endCxn id="236"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8" name="Grupa 237"/>
              <p:cNvGrpSpPr>
                <a:grpSpLocks noChangeAspect="1"/>
              </p:cNvGrpSpPr>
              <p:nvPr/>
            </p:nvGrpSpPr>
            <p:grpSpPr>
              <a:xfrm>
                <a:off x="6456154" y="2947476"/>
                <a:ext cx="394626" cy="548092"/>
                <a:chOff x="3131840" y="1962622"/>
                <a:chExt cx="1296144" cy="1800200"/>
              </a:xfrm>
            </p:grpSpPr>
            <p:grpSp>
              <p:nvGrpSpPr>
                <p:cNvPr id="239" name="Grupa 238"/>
                <p:cNvGrpSpPr/>
                <p:nvPr/>
              </p:nvGrpSpPr>
              <p:grpSpPr>
                <a:xfrm>
                  <a:off x="3131840" y="1962622"/>
                  <a:ext cx="1296144" cy="1800200"/>
                  <a:chOff x="1115616" y="1707654"/>
                  <a:chExt cx="1296144" cy="1800200"/>
                </a:xfrm>
              </p:grpSpPr>
              <p:sp>
                <p:nvSpPr>
                  <p:cNvPr id="241" name="Elipsa 240"/>
                  <p:cNvSpPr/>
                  <p:nvPr/>
                </p:nvSpPr>
                <p:spPr>
                  <a:xfrm>
                    <a:off x="1475656" y="1707654"/>
                    <a:ext cx="576064" cy="57606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2" name="Elipsa 241"/>
                  <p:cNvSpPr/>
                  <p:nvPr/>
                </p:nvSpPr>
                <p:spPr>
                  <a:xfrm>
                    <a:off x="1190565" y="2289600"/>
                    <a:ext cx="1146245" cy="11462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3" name="Prostokąt 242"/>
                  <p:cNvSpPr/>
                  <p:nvPr/>
                </p:nvSpPr>
                <p:spPr>
                  <a:xfrm>
                    <a:off x="1115616" y="2862722"/>
                    <a:ext cx="1296144" cy="645132"/>
                  </a:xfrm>
                  <a:prstGeom prst="rect">
                    <a:avLst/>
                  </a:prstGeom>
                  <a:solidFill>
                    <a:srgbClr val="E6E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40" name="Łącznik prostoliniowy 239"/>
                <p:cNvCxnSpPr>
                  <a:stCxn id="242" idx="2"/>
                  <a:endCxn id="242" idx="6"/>
                </p:cNvCxnSpPr>
                <p:nvPr/>
              </p:nvCxnSpPr>
              <p:spPr>
                <a:xfrm>
                  <a:off x="3206789" y="3117691"/>
                  <a:ext cx="114624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245" name="Grupa 244"/>
            <p:cNvGrpSpPr/>
            <p:nvPr/>
          </p:nvGrpSpPr>
          <p:grpSpPr>
            <a:xfrm>
              <a:off x="2175302" y="4014634"/>
              <a:ext cx="4907441" cy="635392"/>
              <a:chOff x="1991677" y="3579862"/>
              <a:chExt cx="4907441" cy="635392"/>
            </a:xfrm>
          </p:grpSpPr>
          <p:grpSp>
            <p:nvGrpSpPr>
              <p:cNvPr id="88" name="Grupa 87"/>
              <p:cNvGrpSpPr>
                <a:grpSpLocks noChangeAspect="1"/>
              </p:cNvGrpSpPr>
              <p:nvPr/>
            </p:nvGrpSpPr>
            <p:grpSpPr>
              <a:xfrm>
                <a:off x="1991677" y="3583434"/>
                <a:ext cx="454910" cy="631820"/>
                <a:chOff x="3131840" y="1962622"/>
                <a:chExt cx="1296144" cy="1800200"/>
              </a:xfrm>
            </p:grpSpPr>
            <p:grpSp>
              <p:nvGrpSpPr>
                <p:cNvPr id="89" name="Grupa 88"/>
                <p:cNvGrpSpPr/>
                <p:nvPr/>
              </p:nvGrpSpPr>
              <p:grpSpPr>
                <a:xfrm>
                  <a:off x="3131840" y="1962622"/>
                  <a:ext cx="1296144" cy="1800200"/>
                  <a:chOff x="1115616" y="1707654"/>
                  <a:chExt cx="1296144" cy="1800200"/>
                </a:xfrm>
              </p:grpSpPr>
              <p:sp>
                <p:nvSpPr>
                  <p:cNvPr id="91" name="Elipsa 90"/>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Elipsa 91"/>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90" name="Łącznik prostoliniowy 89"/>
                <p:cNvCxnSpPr>
                  <a:stCxn id="92" idx="2"/>
                  <a:endCxn id="92"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4" name="Grupa 93"/>
              <p:cNvGrpSpPr>
                <a:grpSpLocks noChangeAspect="1"/>
              </p:cNvGrpSpPr>
              <p:nvPr/>
            </p:nvGrpSpPr>
            <p:grpSpPr>
              <a:xfrm>
                <a:off x="2548243" y="3579862"/>
                <a:ext cx="454910" cy="631820"/>
                <a:chOff x="3131840" y="1962622"/>
                <a:chExt cx="1296144" cy="1800200"/>
              </a:xfrm>
            </p:grpSpPr>
            <p:grpSp>
              <p:nvGrpSpPr>
                <p:cNvPr id="95" name="Grupa 94"/>
                <p:cNvGrpSpPr/>
                <p:nvPr/>
              </p:nvGrpSpPr>
              <p:grpSpPr>
                <a:xfrm>
                  <a:off x="3131840" y="1962622"/>
                  <a:ext cx="1296144" cy="1800200"/>
                  <a:chOff x="1115616" y="1707654"/>
                  <a:chExt cx="1296144" cy="1800200"/>
                </a:xfrm>
              </p:grpSpPr>
              <p:sp>
                <p:nvSpPr>
                  <p:cNvPr id="97" name="Elipsa 96"/>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Elipsa 97"/>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Prostokąt 98"/>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96" name="Łącznik prostoliniowy 95"/>
                <p:cNvCxnSpPr>
                  <a:stCxn id="98" idx="2"/>
                  <a:endCxn id="98"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0" name="Grupa 99"/>
              <p:cNvGrpSpPr>
                <a:grpSpLocks noChangeAspect="1"/>
              </p:cNvGrpSpPr>
              <p:nvPr/>
            </p:nvGrpSpPr>
            <p:grpSpPr>
              <a:xfrm>
                <a:off x="3104809" y="3579862"/>
                <a:ext cx="454910" cy="631820"/>
                <a:chOff x="3131840" y="1962622"/>
                <a:chExt cx="1296144" cy="1800200"/>
              </a:xfrm>
            </p:grpSpPr>
            <p:grpSp>
              <p:nvGrpSpPr>
                <p:cNvPr id="101" name="Grupa 100"/>
                <p:cNvGrpSpPr/>
                <p:nvPr/>
              </p:nvGrpSpPr>
              <p:grpSpPr>
                <a:xfrm>
                  <a:off x="3131840" y="1962622"/>
                  <a:ext cx="1296144" cy="1800200"/>
                  <a:chOff x="1115616" y="1707654"/>
                  <a:chExt cx="1296144" cy="1800200"/>
                </a:xfrm>
              </p:grpSpPr>
              <p:sp>
                <p:nvSpPr>
                  <p:cNvPr id="103" name="Elipsa 102"/>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Elipsa 103"/>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02" name="Łącznik prostoliniowy 101"/>
                <p:cNvCxnSpPr>
                  <a:stCxn id="104" idx="2"/>
                  <a:endCxn id="104"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6" name="Grupa 105"/>
              <p:cNvGrpSpPr>
                <a:grpSpLocks noChangeAspect="1"/>
              </p:cNvGrpSpPr>
              <p:nvPr/>
            </p:nvGrpSpPr>
            <p:grpSpPr>
              <a:xfrm>
                <a:off x="3661375" y="3579862"/>
                <a:ext cx="454910" cy="631820"/>
                <a:chOff x="3131840" y="1962622"/>
                <a:chExt cx="1296144" cy="1800200"/>
              </a:xfrm>
            </p:grpSpPr>
            <p:grpSp>
              <p:nvGrpSpPr>
                <p:cNvPr id="107" name="Grupa 106"/>
                <p:cNvGrpSpPr/>
                <p:nvPr/>
              </p:nvGrpSpPr>
              <p:grpSpPr>
                <a:xfrm>
                  <a:off x="3131840" y="1962622"/>
                  <a:ext cx="1296144" cy="1800200"/>
                  <a:chOff x="1115616" y="1707654"/>
                  <a:chExt cx="1296144" cy="1800200"/>
                </a:xfrm>
              </p:grpSpPr>
              <p:sp>
                <p:nvSpPr>
                  <p:cNvPr id="109" name="Elipsa 108"/>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Elipsa 109"/>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08" name="Łącznik prostoliniowy 107"/>
                <p:cNvCxnSpPr>
                  <a:stCxn id="110" idx="2"/>
                  <a:endCxn id="110"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2" name="Grupa 111"/>
              <p:cNvGrpSpPr>
                <a:grpSpLocks noChangeAspect="1"/>
              </p:cNvGrpSpPr>
              <p:nvPr/>
            </p:nvGrpSpPr>
            <p:grpSpPr>
              <a:xfrm>
                <a:off x="4217941" y="3579862"/>
                <a:ext cx="454910" cy="631820"/>
                <a:chOff x="3131840" y="1962622"/>
                <a:chExt cx="1296144" cy="1800200"/>
              </a:xfrm>
            </p:grpSpPr>
            <p:grpSp>
              <p:nvGrpSpPr>
                <p:cNvPr id="113" name="Grupa 112"/>
                <p:cNvGrpSpPr/>
                <p:nvPr/>
              </p:nvGrpSpPr>
              <p:grpSpPr>
                <a:xfrm>
                  <a:off x="3131840" y="1962622"/>
                  <a:ext cx="1296144" cy="1800200"/>
                  <a:chOff x="1115616" y="1707654"/>
                  <a:chExt cx="1296144" cy="1800200"/>
                </a:xfrm>
              </p:grpSpPr>
              <p:sp>
                <p:nvSpPr>
                  <p:cNvPr id="115" name="Elipsa 114"/>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Elipsa 115"/>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Prostokąt 116"/>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14" name="Łącznik prostoliniowy 113"/>
                <p:cNvCxnSpPr>
                  <a:stCxn id="116" idx="2"/>
                  <a:endCxn id="116"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8" name="Grupa 117"/>
              <p:cNvGrpSpPr>
                <a:grpSpLocks noChangeAspect="1"/>
              </p:cNvGrpSpPr>
              <p:nvPr/>
            </p:nvGrpSpPr>
            <p:grpSpPr>
              <a:xfrm>
                <a:off x="4774507" y="3579862"/>
                <a:ext cx="454910" cy="631820"/>
                <a:chOff x="3131840" y="1962622"/>
                <a:chExt cx="1296144" cy="1800200"/>
              </a:xfrm>
            </p:grpSpPr>
            <p:grpSp>
              <p:nvGrpSpPr>
                <p:cNvPr id="119" name="Grupa 118"/>
                <p:cNvGrpSpPr/>
                <p:nvPr/>
              </p:nvGrpSpPr>
              <p:grpSpPr>
                <a:xfrm>
                  <a:off x="3131840" y="1962622"/>
                  <a:ext cx="1296144" cy="1800200"/>
                  <a:chOff x="1115616" y="1707654"/>
                  <a:chExt cx="1296144" cy="1800200"/>
                </a:xfrm>
              </p:grpSpPr>
              <p:sp>
                <p:nvSpPr>
                  <p:cNvPr id="121" name="Elipsa 120"/>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2" name="Elipsa 121"/>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3" name="Prostokąt 122"/>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20" name="Łącznik prostoliniowy 119"/>
                <p:cNvCxnSpPr>
                  <a:stCxn id="122" idx="2"/>
                  <a:endCxn id="122"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4" name="Grupa 123"/>
              <p:cNvGrpSpPr>
                <a:grpSpLocks noChangeAspect="1"/>
              </p:cNvGrpSpPr>
              <p:nvPr/>
            </p:nvGrpSpPr>
            <p:grpSpPr>
              <a:xfrm>
                <a:off x="5331073" y="3579862"/>
                <a:ext cx="454910" cy="631820"/>
                <a:chOff x="3131840" y="1962622"/>
                <a:chExt cx="1296144" cy="1800200"/>
              </a:xfrm>
            </p:grpSpPr>
            <p:grpSp>
              <p:nvGrpSpPr>
                <p:cNvPr id="125" name="Grupa 124"/>
                <p:cNvGrpSpPr/>
                <p:nvPr/>
              </p:nvGrpSpPr>
              <p:grpSpPr>
                <a:xfrm>
                  <a:off x="3131840" y="1962622"/>
                  <a:ext cx="1296144" cy="1800200"/>
                  <a:chOff x="1115616" y="1707654"/>
                  <a:chExt cx="1296144" cy="1800200"/>
                </a:xfrm>
              </p:grpSpPr>
              <p:sp>
                <p:nvSpPr>
                  <p:cNvPr id="127" name="Elipsa 126"/>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8" name="Elipsa 127"/>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128"/>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26" name="Łącznik prostoliniowy 125"/>
                <p:cNvCxnSpPr>
                  <a:stCxn id="128" idx="2"/>
                  <a:endCxn id="128"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0" name="Grupa 129"/>
              <p:cNvGrpSpPr>
                <a:grpSpLocks noChangeAspect="1"/>
              </p:cNvGrpSpPr>
              <p:nvPr/>
            </p:nvGrpSpPr>
            <p:grpSpPr>
              <a:xfrm>
                <a:off x="5887639" y="3579862"/>
                <a:ext cx="454910" cy="631820"/>
                <a:chOff x="3131840" y="1962622"/>
                <a:chExt cx="1296144" cy="1800200"/>
              </a:xfrm>
            </p:grpSpPr>
            <p:grpSp>
              <p:nvGrpSpPr>
                <p:cNvPr id="131" name="Grupa 130"/>
                <p:cNvGrpSpPr/>
                <p:nvPr/>
              </p:nvGrpSpPr>
              <p:grpSpPr>
                <a:xfrm>
                  <a:off x="3131840" y="1962622"/>
                  <a:ext cx="1296144" cy="1800200"/>
                  <a:chOff x="1115616" y="1707654"/>
                  <a:chExt cx="1296144" cy="1800200"/>
                </a:xfrm>
              </p:grpSpPr>
              <p:sp>
                <p:nvSpPr>
                  <p:cNvPr id="133" name="Elipsa 132"/>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4" name="Elipsa 133"/>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5" name="Prostokąt 134"/>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32" name="Łącznik prostoliniowy 131"/>
                <p:cNvCxnSpPr>
                  <a:stCxn id="134" idx="2"/>
                  <a:endCxn id="134"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6" name="Grupa 135"/>
              <p:cNvGrpSpPr>
                <a:grpSpLocks noChangeAspect="1"/>
              </p:cNvGrpSpPr>
              <p:nvPr/>
            </p:nvGrpSpPr>
            <p:grpSpPr>
              <a:xfrm>
                <a:off x="6444208" y="3582497"/>
                <a:ext cx="454910" cy="631820"/>
                <a:chOff x="3131840" y="1962622"/>
                <a:chExt cx="1296144" cy="1800200"/>
              </a:xfrm>
            </p:grpSpPr>
            <p:grpSp>
              <p:nvGrpSpPr>
                <p:cNvPr id="137" name="Grupa 136"/>
                <p:cNvGrpSpPr/>
                <p:nvPr/>
              </p:nvGrpSpPr>
              <p:grpSpPr>
                <a:xfrm>
                  <a:off x="3131840" y="1962622"/>
                  <a:ext cx="1296144" cy="1800200"/>
                  <a:chOff x="1115616" y="1707654"/>
                  <a:chExt cx="1296144" cy="1800200"/>
                </a:xfrm>
              </p:grpSpPr>
              <p:sp>
                <p:nvSpPr>
                  <p:cNvPr id="139" name="Elipsa 138"/>
                  <p:cNvSpPr/>
                  <p:nvPr/>
                </p:nvSpPr>
                <p:spPr>
                  <a:xfrm>
                    <a:off x="1475656" y="1707654"/>
                    <a:ext cx="576064" cy="57606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0" name="Elipsa 139"/>
                  <p:cNvSpPr/>
                  <p:nvPr/>
                </p:nvSpPr>
                <p:spPr>
                  <a:xfrm>
                    <a:off x="1190565" y="2289600"/>
                    <a:ext cx="1146245" cy="1146245"/>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1" name="Prostokąt 140"/>
                  <p:cNvSpPr/>
                  <p:nvPr/>
                </p:nvSpPr>
                <p:spPr>
                  <a:xfrm>
                    <a:off x="1115616" y="2862722"/>
                    <a:ext cx="1296144" cy="645132"/>
                  </a:xfrm>
                  <a:prstGeom prst="rect">
                    <a:avLst/>
                  </a:prstGeom>
                  <a:solidFill>
                    <a:srgbClr val="E6E7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38" name="Łącznik prostoliniowy 137"/>
                <p:cNvCxnSpPr>
                  <a:stCxn id="140" idx="2"/>
                  <a:endCxn id="140" idx="6"/>
                </p:cNvCxnSpPr>
                <p:nvPr/>
              </p:nvCxnSpPr>
              <p:spPr>
                <a:xfrm>
                  <a:off x="3206789" y="3117691"/>
                  <a:ext cx="11462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244" name="Grupa 243"/>
            <p:cNvGrpSpPr/>
            <p:nvPr/>
          </p:nvGrpSpPr>
          <p:grpSpPr>
            <a:xfrm>
              <a:off x="1749720" y="4404529"/>
              <a:ext cx="5226547" cy="738971"/>
              <a:chOff x="1749720" y="4404529"/>
              <a:chExt cx="5226547" cy="738971"/>
            </a:xfrm>
          </p:grpSpPr>
          <p:grpSp>
            <p:nvGrpSpPr>
              <p:cNvPr id="12" name="Grupa 11"/>
              <p:cNvGrpSpPr/>
              <p:nvPr/>
            </p:nvGrpSpPr>
            <p:grpSpPr>
              <a:xfrm>
                <a:off x="1749720" y="4404529"/>
                <a:ext cx="532059" cy="738971"/>
                <a:chOff x="3131840" y="1962622"/>
                <a:chExt cx="1296144" cy="1800200"/>
              </a:xfrm>
            </p:grpSpPr>
            <p:grpSp>
              <p:nvGrpSpPr>
                <p:cNvPr id="18" name="Grupa 17"/>
                <p:cNvGrpSpPr/>
                <p:nvPr/>
              </p:nvGrpSpPr>
              <p:grpSpPr>
                <a:xfrm>
                  <a:off x="3131840" y="1962622"/>
                  <a:ext cx="1296144" cy="1800200"/>
                  <a:chOff x="1115616" y="1707654"/>
                  <a:chExt cx="1296144" cy="1800200"/>
                </a:xfrm>
              </p:grpSpPr>
              <p:sp>
                <p:nvSpPr>
                  <p:cNvPr id="5" name="Elipsa 4"/>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6" name="Łącznik prostoliniowy 5"/>
                <p:cNvCxnSpPr>
                  <a:stCxn id="14" idx="2"/>
                  <a:endCxn id="14"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0" name="Grupa 39"/>
              <p:cNvGrpSpPr/>
              <p:nvPr/>
            </p:nvGrpSpPr>
            <p:grpSpPr>
              <a:xfrm>
                <a:off x="2336531" y="4404529"/>
                <a:ext cx="532059" cy="738971"/>
                <a:chOff x="3131840" y="1962622"/>
                <a:chExt cx="1296144" cy="1800200"/>
              </a:xfrm>
            </p:grpSpPr>
            <p:grpSp>
              <p:nvGrpSpPr>
                <p:cNvPr id="41" name="Grupa 40"/>
                <p:cNvGrpSpPr/>
                <p:nvPr/>
              </p:nvGrpSpPr>
              <p:grpSpPr>
                <a:xfrm>
                  <a:off x="3131840" y="1962622"/>
                  <a:ext cx="1296144" cy="1800200"/>
                  <a:chOff x="1115616" y="1707654"/>
                  <a:chExt cx="1296144" cy="1800200"/>
                </a:xfrm>
              </p:grpSpPr>
              <p:sp>
                <p:nvSpPr>
                  <p:cNvPr id="43" name="Elipsa 42"/>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Elipsa 43"/>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44"/>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42" name="Łącznik prostoliniowy 41"/>
                <p:cNvCxnSpPr>
                  <a:stCxn id="44" idx="2"/>
                  <a:endCxn id="44"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6" name="Grupa 45"/>
              <p:cNvGrpSpPr/>
              <p:nvPr/>
            </p:nvGrpSpPr>
            <p:grpSpPr>
              <a:xfrm>
                <a:off x="2923342" y="4404529"/>
                <a:ext cx="532059" cy="738971"/>
                <a:chOff x="3131840" y="1962622"/>
                <a:chExt cx="1296144" cy="1800200"/>
              </a:xfrm>
            </p:grpSpPr>
            <p:grpSp>
              <p:nvGrpSpPr>
                <p:cNvPr id="47" name="Grupa 46"/>
                <p:cNvGrpSpPr/>
                <p:nvPr/>
              </p:nvGrpSpPr>
              <p:grpSpPr>
                <a:xfrm>
                  <a:off x="3131840" y="1962622"/>
                  <a:ext cx="1296144" cy="1800200"/>
                  <a:chOff x="1115616" y="1707654"/>
                  <a:chExt cx="1296144" cy="1800200"/>
                </a:xfrm>
              </p:grpSpPr>
              <p:sp>
                <p:nvSpPr>
                  <p:cNvPr id="49" name="Elipsa 48"/>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Elipsa 49"/>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50"/>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48" name="Łącznik prostoliniowy 47"/>
                <p:cNvCxnSpPr>
                  <a:stCxn id="50" idx="2"/>
                  <a:endCxn id="50"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2" name="Grupa 51"/>
              <p:cNvGrpSpPr/>
              <p:nvPr/>
            </p:nvGrpSpPr>
            <p:grpSpPr>
              <a:xfrm>
                <a:off x="3510153" y="4404529"/>
                <a:ext cx="532059" cy="738971"/>
                <a:chOff x="3131840" y="1962622"/>
                <a:chExt cx="1296144" cy="1800200"/>
              </a:xfrm>
            </p:grpSpPr>
            <p:grpSp>
              <p:nvGrpSpPr>
                <p:cNvPr id="53" name="Grupa 52"/>
                <p:cNvGrpSpPr/>
                <p:nvPr/>
              </p:nvGrpSpPr>
              <p:grpSpPr>
                <a:xfrm>
                  <a:off x="3131840" y="1962622"/>
                  <a:ext cx="1296144" cy="1800200"/>
                  <a:chOff x="1115616" y="1707654"/>
                  <a:chExt cx="1296144" cy="1800200"/>
                </a:xfrm>
              </p:grpSpPr>
              <p:sp>
                <p:nvSpPr>
                  <p:cNvPr id="55" name="Elipsa 54"/>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Elipsa 55"/>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56"/>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54" name="Łącznik prostoliniowy 53"/>
                <p:cNvCxnSpPr>
                  <a:stCxn id="56" idx="2"/>
                  <a:endCxn id="56"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8" name="Grupa 57"/>
              <p:cNvGrpSpPr/>
              <p:nvPr/>
            </p:nvGrpSpPr>
            <p:grpSpPr>
              <a:xfrm>
                <a:off x="4096964" y="4404529"/>
                <a:ext cx="532059" cy="738971"/>
                <a:chOff x="3131840" y="1962622"/>
                <a:chExt cx="1296144" cy="1800200"/>
              </a:xfrm>
            </p:grpSpPr>
            <p:grpSp>
              <p:nvGrpSpPr>
                <p:cNvPr id="59" name="Grupa 58"/>
                <p:cNvGrpSpPr/>
                <p:nvPr/>
              </p:nvGrpSpPr>
              <p:grpSpPr>
                <a:xfrm>
                  <a:off x="3131840" y="1962622"/>
                  <a:ext cx="1296144" cy="1800200"/>
                  <a:chOff x="1115616" y="1707654"/>
                  <a:chExt cx="1296144" cy="1800200"/>
                </a:xfrm>
              </p:grpSpPr>
              <p:sp>
                <p:nvSpPr>
                  <p:cNvPr id="61" name="Elipsa 60"/>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Elipsa 61"/>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60" name="Łącznik prostoliniowy 59"/>
                <p:cNvCxnSpPr>
                  <a:stCxn id="62" idx="2"/>
                  <a:endCxn id="62"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4" name="Grupa 63"/>
              <p:cNvGrpSpPr/>
              <p:nvPr/>
            </p:nvGrpSpPr>
            <p:grpSpPr>
              <a:xfrm>
                <a:off x="4683775" y="4404529"/>
                <a:ext cx="532059" cy="738971"/>
                <a:chOff x="3131840" y="1962622"/>
                <a:chExt cx="1296144" cy="1800200"/>
              </a:xfrm>
            </p:grpSpPr>
            <p:grpSp>
              <p:nvGrpSpPr>
                <p:cNvPr id="65" name="Grupa 64"/>
                <p:cNvGrpSpPr/>
                <p:nvPr/>
              </p:nvGrpSpPr>
              <p:grpSpPr>
                <a:xfrm>
                  <a:off x="3131840" y="1962622"/>
                  <a:ext cx="1296144" cy="1800200"/>
                  <a:chOff x="1115616" y="1707654"/>
                  <a:chExt cx="1296144" cy="1800200"/>
                </a:xfrm>
              </p:grpSpPr>
              <p:sp>
                <p:nvSpPr>
                  <p:cNvPr id="67" name="Elipsa 66"/>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Elipsa 67"/>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66" name="Łącznik prostoliniowy 65"/>
                <p:cNvCxnSpPr>
                  <a:stCxn id="68" idx="2"/>
                  <a:endCxn id="68"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0" name="Grupa 69"/>
              <p:cNvGrpSpPr/>
              <p:nvPr/>
            </p:nvGrpSpPr>
            <p:grpSpPr>
              <a:xfrm>
                <a:off x="5270586" y="4404529"/>
                <a:ext cx="532059" cy="738971"/>
                <a:chOff x="3131840" y="1962622"/>
                <a:chExt cx="1296144" cy="1800200"/>
              </a:xfrm>
            </p:grpSpPr>
            <p:grpSp>
              <p:nvGrpSpPr>
                <p:cNvPr id="71" name="Grupa 70"/>
                <p:cNvGrpSpPr/>
                <p:nvPr/>
              </p:nvGrpSpPr>
              <p:grpSpPr>
                <a:xfrm>
                  <a:off x="3131840" y="1962622"/>
                  <a:ext cx="1296144" cy="1800200"/>
                  <a:chOff x="1115616" y="1707654"/>
                  <a:chExt cx="1296144" cy="1800200"/>
                </a:xfrm>
              </p:grpSpPr>
              <p:sp>
                <p:nvSpPr>
                  <p:cNvPr id="73" name="Elipsa 72"/>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Elipsa 73"/>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72" name="Łącznik prostoliniowy 71"/>
                <p:cNvCxnSpPr>
                  <a:stCxn id="74" idx="2"/>
                  <a:endCxn id="74"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6" name="Grupa 75"/>
              <p:cNvGrpSpPr/>
              <p:nvPr/>
            </p:nvGrpSpPr>
            <p:grpSpPr>
              <a:xfrm>
                <a:off x="5857397" y="4404529"/>
                <a:ext cx="532059" cy="738971"/>
                <a:chOff x="3131840" y="1962622"/>
                <a:chExt cx="1296144" cy="1800200"/>
              </a:xfrm>
            </p:grpSpPr>
            <p:grpSp>
              <p:nvGrpSpPr>
                <p:cNvPr id="77" name="Grupa 76"/>
                <p:cNvGrpSpPr/>
                <p:nvPr/>
              </p:nvGrpSpPr>
              <p:grpSpPr>
                <a:xfrm>
                  <a:off x="3131840" y="1962622"/>
                  <a:ext cx="1296144" cy="1800200"/>
                  <a:chOff x="1115616" y="1707654"/>
                  <a:chExt cx="1296144" cy="1800200"/>
                </a:xfrm>
              </p:grpSpPr>
              <p:sp>
                <p:nvSpPr>
                  <p:cNvPr id="79" name="Elipsa 78"/>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Elipsa 79"/>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78" name="Łącznik prostoliniowy 77"/>
                <p:cNvCxnSpPr>
                  <a:stCxn id="80" idx="2"/>
                  <a:endCxn id="80"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2" name="Grupa 81"/>
              <p:cNvGrpSpPr/>
              <p:nvPr/>
            </p:nvGrpSpPr>
            <p:grpSpPr>
              <a:xfrm>
                <a:off x="6444208" y="4404529"/>
                <a:ext cx="532059" cy="738971"/>
                <a:chOff x="3131840" y="1962622"/>
                <a:chExt cx="1296144" cy="1800200"/>
              </a:xfrm>
            </p:grpSpPr>
            <p:grpSp>
              <p:nvGrpSpPr>
                <p:cNvPr id="83" name="Grupa 82"/>
                <p:cNvGrpSpPr/>
                <p:nvPr/>
              </p:nvGrpSpPr>
              <p:grpSpPr>
                <a:xfrm>
                  <a:off x="3131840" y="1962622"/>
                  <a:ext cx="1296144" cy="1800200"/>
                  <a:chOff x="1115616" y="1707654"/>
                  <a:chExt cx="1296144" cy="1800200"/>
                </a:xfrm>
              </p:grpSpPr>
              <p:sp>
                <p:nvSpPr>
                  <p:cNvPr id="85" name="Elipsa 84"/>
                  <p:cNvSpPr/>
                  <p:nvPr/>
                </p:nvSpPr>
                <p:spPr>
                  <a:xfrm>
                    <a:off x="1475656" y="1707654"/>
                    <a:ext cx="576064" cy="57606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Elipsa 85"/>
                  <p:cNvSpPr/>
                  <p:nvPr/>
                </p:nvSpPr>
                <p:spPr>
                  <a:xfrm>
                    <a:off x="1190565" y="2289600"/>
                    <a:ext cx="1146245" cy="114624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p:cNvSpPr/>
                  <p:nvPr/>
                </p:nvSpPr>
                <p:spPr>
                  <a:xfrm>
                    <a:off x="1115616" y="2862722"/>
                    <a:ext cx="1296144" cy="645132"/>
                  </a:xfrm>
                  <a:prstGeom prst="rect">
                    <a:avLst/>
                  </a:prstGeom>
                  <a:solidFill>
                    <a:srgbClr val="E6E7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84" name="Łącznik prostoliniowy 83"/>
                <p:cNvCxnSpPr>
                  <a:stCxn id="86" idx="2"/>
                  <a:endCxn id="86" idx="6"/>
                </p:cNvCxnSpPr>
                <p:nvPr/>
              </p:nvCxnSpPr>
              <p:spPr>
                <a:xfrm>
                  <a:off x="3206789" y="3117691"/>
                  <a:ext cx="114624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grpSp>
      <p:sp>
        <p:nvSpPr>
          <p:cNvPr id="21" name="Symbol zastępczy zawartości 3"/>
          <p:cNvSpPr>
            <a:spLocks noGrp="1"/>
          </p:cNvSpPr>
          <p:nvPr>
            <p:ph idx="1"/>
          </p:nvPr>
        </p:nvSpPr>
        <p:spPr>
          <a:xfrm>
            <a:off x="1488038" y="4532134"/>
            <a:ext cx="5820266" cy="362140"/>
          </a:xfrm>
        </p:spPr>
        <p:txBody>
          <a:bodyPr/>
          <a:lstStyle/>
          <a:p>
            <a:pPr marL="0" indent="0" algn="ctr">
              <a:buNone/>
            </a:pPr>
            <a:r>
              <a:rPr lang="pl-PL" sz="1600" b="1" dirty="0">
                <a:solidFill>
                  <a:srgbClr val="B41C4F"/>
                </a:solidFill>
              </a:rPr>
              <a:t>Ilu kierowców musiało „złożyć” się na to odszkodowanie?</a:t>
            </a:r>
          </a:p>
        </p:txBody>
      </p:sp>
      <p:cxnSp>
        <p:nvCxnSpPr>
          <p:cNvPr id="248" name="Łącznik łamany 247"/>
          <p:cNvCxnSpPr/>
          <p:nvPr/>
        </p:nvCxnSpPr>
        <p:spPr>
          <a:xfrm rot="16200000" flipH="1">
            <a:off x="1124098" y="3137675"/>
            <a:ext cx="1297805" cy="738700"/>
          </a:xfrm>
          <a:prstGeom prst="bentConnector3">
            <a:avLst>
              <a:gd name="adj1" fmla="val 100239"/>
            </a:avLst>
          </a:prstGeom>
          <a:ln w="19050">
            <a:solidFill>
              <a:srgbClr val="B41C4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3" name="Łącznik łamany 252"/>
          <p:cNvCxnSpPr/>
          <p:nvPr/>
        </p:nvCxnSpPr>
        <p:spPr>
          <a:xfrm rot="5400000" flipH="1" flipV="1">
            <a:off x="6624227" y="3039803"/>
            <a:ext cx="1296146" cy="936104"/>
          </a:xfrm>
          <a:prstGeom prst="bentConnector3">
            <a:avLst>
              <a:gd name="adj1" fmla="val 310"/>
            </a:avLst>
          </a:prstGeom>
          <a:ln w="19050">
            <a:solidFill>
              <a:srgbClr val="B41C4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9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4"/>
          </p:nvPr>
        </p:nvSpPr>
        <p:spPr>
          <a:xfrm>
            <a:off x="5652120" y="1491630"/>
            <a:ext cx="3096592" cy="2448272"/>
          </a:xfrm>
          <a:prstGeom prst="roundRect">
            <a:avLst>
              <a:gd name="adj" fmla="val 2351"/>
            </a:avLst>
          </a:prstGeom>
        </p:spPr>
        <p:txBody>
          <a:bodyPr/>
          <a:lstStyle/>
          <a:p>
            <a:pPr marL="0" indent="0">
              <a:buNone/>
            </a:pPr>
            <a:r>
              <a:rPr lang="pl-PL" sz="1400" b="1" dirty="0">
                <a:solidFill>
                  <a:srgbClr val="B41C4F"/>
                </a:solidFill>
              </a:rPr>
              <a:t>OC rolnika działa na tej samej zasadzie, </a:t>
            </a:r>
            <a:br>
              <a:rPr lang="pl-PL" sz="1400" b="1" dirty="0">
                <a:solidFill>
                  <a:srgbClr val="B41C4F"/>
                </a:solidFill>
              </a:rPr>
            </a:br>
            <a:r>
              <a:rPr lang="pl-PL" sz="1400" b="1" dirty="0">
                <a:solidFill>
                  <a:srgbClr val="B41C4F"/>
                </a:solidFill>
              </a:rPr>
              <a:t>co OC komunikacyjne. </a:t>
            </a:r>
          </a:p>
          <a:p>
            <a:pPr marL="0" indent="0">
              <a:buNone/>
            </a:pPr>
            <a:r>
              <a:rPr lang="pl-PL" dirty="0">
                <a:solidFill>
                  <a:schemeClr val="bg1"/>
                </a:solidFill>
              </a:rPr>
              <a:t>Jest po to, aby rolnik lub osoba u niego pracująca nie musiała sama płacić za szkody wyrządzone osobom trzecim. Co ważne </a:t>
            </a:r>
            <a:br>
              <a:rPr lang="pl-PL" dirty="0">
                <a:solidFill>
                  <a:schemeClr val="bg1"/>
                </a:solidFill>
              </a:rPr>
            </a:br>
            <a:r>
              <a:rPr lang="pl-PL" dirty="0">
                <a:solidFill>
                  <a:schemeClr val="bg1"/>
                </a:solidFill>
              </a:rPr>
              <a:t>– osobą trzecią nie jest ktoś, kto w danym gospodarstwie mieszka bądź pracuje. Szkoda podlegająca ubezpieczeniu to taka, której następstwem jest śmierć, uszczerbek na zdrowiu oraz zniszczenie lub uszkodzenie mienia.</a:t>
            </a:r>
          </a:p>
        </p:txBody>
      </p:sp>
      <p:sp>
        <p:nvSpPr>
          <p:cNvPr id="8" name="Symbol zastępczy numeru slajdu 7"/>
          <p:cNvSpPr>
            <a:spLocks noGrp="1"/>
          </p:cNvSpPr>
          <p:nvPr>
            <p:ph type="sldNum" sz="quarter" idx="12"/>
          </p:nvPr>
        </p:nvSpPr>
        <p:spPr>
          <a:xfrm>
            <a:off x="7561312" y="4767263"/>
            <a:ext cx="1259160" cy="273844"/>
          </a:xfrm>
        </p:spPr>
        <p:txBody>
          <a:bodyPr/>
          <a:lstStyle/>
          <a:p>
            <a:fld id="{CF567F1F-167A-4A9C-A046-3C347B49A1AC}" type="slidenum">
              <a:rPr lang="pl-PL" smtClean="0"/>
              <a:pPr/>
              <a:t>9</a:t>
            </a:fld>
            <a:endParaRPr lang="pl-PL" dirty="0"/>
          </a:p>
        </p:txBody>
      </p:sp>
      <p:sp>
        <p:nvSpPr>
          <p:cNvPr id="6" name="Tytuł 5"/>
          <p:cNvSpPr>
            <a:spLocks noGrp="1"/>
          </p:cNvSpPr>
          <p:nvPr>
            <p:ph type="title"/>
          </p:nvPr>
        </p:nvSpPr>
        <p:spPr>
          <a:xfrm>
            <a:off x="467544" y="339502"/>
            <a:ext cx="8496943" cy="504056"/>
          </a:xfrm>
        </p:spPr>
        <p:txBody>
          <a:bodyPr/>
          <a:lstStyle/>
          <a:p>
            <a:pPr eaLnBrk="0" hangingPunct="0"/>
            <a:r>
              <a:rPr lang="pl-PL" sz="2400" dirty="0"/>
              <a:t>Także rolnik prowadząc gospodarstwo rolne może wyrządzić szkodę</a:t>
            </a:r>
            <a:endParaRPr lang="de-DE" altLang="pl-PL" sz="2400" dirty="0"/>
          </a:p>
        </p:txBody>
      </p:sp>
      <p:sp>
        <p:nvSpPr>
          <p:cNvPr id="3" name="Symbol zastępczy zawartości 2"/>
          <p:cNvSpPr>
            <a:spLocks noGrp="1"/>
          </p:cNvSpPr>
          <p:nvPr>
            <p:ph idx="13"/>
          </p:nvPr>
        </p:nvSpPr>
        <p:spPr>
          <a:xfrm>
            <a:off x="539750" y="1491630"/>
            <a:ext cx="4824338" cy="3456384"/>
          </a:xfrm>
          <a:prstGeom prst="roundRect">
            <a:avLst>
              <a:gd name="adj" fmla="val 3573"/>
            </a:avLst>
          </a:prstGeom>
        </p:spPr>
        <p:txBody>
          <a:bodyPr tIns="46800"/>
          <a:lstStyle/>
          <a:p>
            <a:pPr marL="0" lvl="1" indent="0" eaLnBrk="0" hangingPunct="0">
              <a:buNone/>
            </a:pPr>
            <a:r>
              <a:rPr lang="pl-PL" sz="1400" b="1" dirty="0">
                <a:solidFill>
                  <a:srgbClr val="B41C4F"/>
                </a:solidFill>
              </a:rPr>
              <a:t>Przykładowe szkody:</a:t>
            </a:r>
          </a:p>
          <a:p>
            <a:pPr marL="177800" indent="-177800">
              <a:spcBef>
                <a:spcPts val="600"/>
              </a:spcBef>
            </a:pPr>
            <a:r>
              <a:rPr lang="pl-PL" dirty="0"/>
              <a:t>ucieczka krów czy koni z zagrody - jeżeli zwierzęta wejdą na pole sąsiada, niszcząc zasiewy, sąsiad może domagać się wypłaty rekompensaty,</a:t>
            </a:r>
          </a:p>
          <a:p>
            <a:pPr marL="177800" indent="-177800">
              <a:spcBef>
                <a:spcPts val="600"/>
              </a:spcBef>
            </a:pPr>
            <a:r>
              <a:rPr lang="pl-PL" dirty="0"/>
              <a:t>krowy uciekły z zagrody i spowodowały wypadek komunikacyjny</a:t>
            </a:r>
          </a:p>
          <a:p>
            <a:pPr marL="177800" indent="-177800">
              <a:spcBef>
                <a:spcPts val="600"/>
              </a:spcBef>
            </a:pPr>
            <a:r>
              <a:rPr lang="pl-PL" dirty="0"/>
              <a:t>gdy do rolnika przyszedł sąsiad, aby pomóc zapędzić trzodę chlewną </a:t>
            </a:r>
            <a:br>
              <a:rPr lang="pl-PL" dirty="0"/>
            </a:br>
            <a:r>
              <a:rPr lang="pl-PL" dirty="0"/>
              <a:t>do klatki, a jedno ze zwierząt nadepnęło mu na stopę i zmiażdżyło ją,</a:t>
            </a:r>
          </a:p>
          <a:p>
            <a:pPr marL="177800" indent="-177800">
              <a:spcBef>
                <a:spcPts val="600"/>
              </a:spcBef>
            </a:pPr>
            <a:r>
              <a:rPr lang="pl-PL" dirty="0"/>
              <a:t>rolnik pryska swoje pole chemikaliami, które przy okazji niszczą kwiaty sąsiada, lub co gorsza mają wpływ na zdrowie sąsiada - należy mu się odszkodowanie za zniszczone mienie bądź zdrowie,</a:t>
            </a:r>
          </a:p>
          <a:p>
            <a:pPr marL="177800" indent="-177800">
              <a:spcBef>
                <a:spcPts val="600"/>
              </a:spcBef>
            </a:pPr>
            <a:r>
              <a:rPr lang="pl-PL" dirty="0"/>
              <a:t>pracownik rolnika wypadł z kombajnu i złamał nogę, ubezpieczenie pokryje koszty jego leczenia</a:t>
            </a:r>
          </a:p>
          <a:p>
            <a:pPr marL="177800" indent="-177800">
              <a:spcBef>
                <a:spcPts val="600"/>
              </a:spcBef>
            </a:pPr>
            <a:r>
              <a:rPr lang="pl-PL" dirty="0"/>
              <a:t>rolnik wyrządził szkodę w związku z ruchem rolniczych pojazdów wolnobieżnych (np. kombajn) będących w jego posiadaniu </a:t>
            </a:r>
            <a:br>
              <a:rPr lang="pl-PL" dirty="0"/>
            </a:br>
            <a:r>
              <a:rPr lang="pl-PL" dirty="0"/>
              <a:t>i użytkowanych w związku z posiadaniem tego gospodarstwa rolnego.</a:t>
            </a:r>
          </a:p>
        </p:txBody>
      </p:sp>
    </p:spTree>
    <p:extLst>
      <p:ext uri="{BB962C8B-B14F-4D97-AF65-F5344CB8AC3E}">
        <p14:creationId xmlns:p14="http://schemas.microsoft.com/office/powerpoint/2010/main" val="192236706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1207</Words>
  <Application>Microsoft Office PowerPoint</Application>
  <PresentationFormat>Pokaz na ekranie (16:9)</PresentationFormat>
  <Paragraphs>264</Paragraphs>
  <Slides>14</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Arial Black</vt:lpstr>
      <vt:lpstr>Calibri</vt:lpstr>
      <vt:lpstr>Lucida Sans Unicode</vt:lpstr>
      <vt:lpstr>Wingdings</vt:lpstr>
      <vt:lpstr>Motyw pakietu Office</vt:lpstr>
      <vt:lpstr>OBOWIĄZKOWE UBEZPIECZENIA ODPOWIEDZIALNOŚCI CYWILNEJ</vt:lpstr>
      <vt:lpstr>Szkody komunikacyjne</vt:lpstr>
      <vt:lpstr>Skutki wypadków drogowych</vt:lpstr>
      <vt:lpstr>Skutki wypadków drogowych</vt:lpstr>
      <vt:lpstr>Koszty wypadku drogowego</vt:lpstr>
      <vt:lpstr>Koszty wypadku drogowego</vt:lpstr>
      <vt:lpstr>Ubezpieczenie OC posiadaczy pojazdów mechanicznych</vt:lpstr>
      <vt:lpstr>Najwyższe odszkodowanie z ubezpieczenia OC P.P.M. w 2017 r.</vt:lpstr>
      <vt:lpstr>Także rolnik prowadząc gospodarstwo rolne może wyrządzić szkodę</vt:lpstr>
      <vt:lpstr>Charakter obowiązkowych ubezpieczeń OC</vt:lpstr>
      <vt:lpstr>Konsekwencje braku OC</vt:lpstr>
      <vt:lpstr>Sprawdź się!</vt:lpstr>
      <vt:lpstr>Materiały uzupełniające</vt:lpstr>
      <vt:lpstr>Prezentacja programu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Jarek</dc:creator>
  <cp:lastModifiedBy>Admin</cp:lastModifiedBy>
  <cp:revision>216</cp:revision>
  <cp:lastPrinted>2018-07-18T14:05:04Z</cp:lastPrinted>
  <dcterms:created xsi:type="dcterms:W3CDTF">2018-07-17T15:04:00Z</dcterms:created>
  <dcterms:modified xsi:type="dcterms:W3CDTF">2019-12-19T09:28:17Z</dcterms:modified>
</cp:coreProperties>
</file>